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75.jpg" ContentType="image/jpg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82.jpg" ContentType="image/jpg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media/image94.jpg" ContentType="image/jpg"/>
  <Override PartName="/ppt/notesSlides/notesSlide35.xml" ContentType="application/vnd.openxmlformats-officedocument.presentationml.notesSlide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112.jpg" ContentType="image/jpg"/>
  <Override PartName="/ppt/notesSlides/notesSlide39.xml" ContentType="application/vnd.openxmlformats-officedocument.presentationml.notesSlide+xml"/>
  <Override PartName="/ppt/tags/tag30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129.jpg" ContentType="image/jpg"/>
  <Override PartName="/ppt/tags/tag31.xml" ContentType="application/vnd.openxmlformats-officedocument.presentationml.tags+xml"/>
  <Override PartName="/ppt/notesSlides/notesSlide42.xml" ContentType="application/vnd.openxmlformats-officedocument.presentationml.notesSlide+xml"/>
  <Override PartName="/ppt/tags/tag32.xml" ContentType="application/vnd.openxmlformats-officedocument.presentationml.tags+xml"/>
  <Override PartName="/ppt/notesSlides/notesSlide43.xml" ContentType="application/vnd.openxmlformats-officedocument.presentationml.notesSlide+xml"/>
  <Override PartName="/ppt/media/image130.jpg" ContentType="image/jpg"/>
  <Override PartName="/ppt/tags/tag33.xml" ContentType="application/vnd.openxmlformats-officedocument.presentationml.tags+xml"/>
  <Override PartName="/ppt/notesSlides/notesSlide44.xml" ContentType="application/vnd.openxmlformats-officedocument.presentationml.notesSlide+xml"/>
  <Override PartName="/ppt/media/image131.jpg" ContentType="image/jpg"/>
  <Override PartName="/ppt/media/image132.jpg" ContentType="image/jpg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2"/>
  </p:notesMasterIdLst>
  <p:handoutMasterIdLst>
    <p:handoutMasterId r:id="rId53"/>
  </p:handoutMasterIdLst>
  <p:sldIdLst>
    <p:sldId id="334" r:id="rId2"/>
    <p:sldId id="406" r:id="rId3"/>
    <p:sldId id="407" r:id="rId4"/>
    <p:sldId id="338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52" r:id="rId13"/>
    <p:sldId id="416" r:id="rId14"/>
    <p:sldId id="415" r:id="rId15"/>
    <p:sldId id="417" r:id="rId16"/>
    <p:sldId id="418" r:id="rId17"/>
    <p:sldId id="453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51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lan" initials="tl" lastIdx="1" clrIdx="0">
    <p:extLst>
      <p:ext uri="{19B8F6BF-5375-455C-9EA6-DF929625EA0E}">
        <p15:presenceInfo xmlns:p15="http://schemas.microsoft.com/office/powerpoint/2012/main" userId="e0ce811aa4a3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6" autoAdjust="0"/>
    <p:restoredTop sz="86108" autoAdjust="0"/>
  </p:normalViewPr>
  <p:slideViewPr>
    <p:cSldViewPr>
      <p:cViewPr varScale="1">
        <p:scale>
          <a:sx n="74" d="100"/>
          <a:sy n="74" d="100"/>
        </p:scale>
        <p:origin x="1330" y="67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-137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544"/>
    </p:cViewPr>
  </p:sorterViewPr>
  <p:notesViewPr>
    <p:cSldViewPr>
      <p:cViewPr varScale="1">
        <p:scale>
          <a:sx n="87" d="100"/>
          <a:sy n="87" d="100"/>
        </p:scale>
        <p:origin x="39" y="5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D234-665F-4CD2-9AF6-6DACD542A2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7B489E-3812-4BF0-AFE0-4FE1E0ED2D69}">
      <dgm:prSet/>
      <dgm:spPr/>
      <dgm:t>
        <a:bodyPr/>
        <a:lstStyle/>
        <a:p>
          <a:pPr algn="l" rtl="0"/>
          <a:r>
            <a:rPr lang="zh-CN" altLang="en-US" dirty="0"/>
            <a:t>线性回归</a:t>
          </a:r>
          <a:endParaRPr lang="en-US" altLang="zh-CN" dirty="0"/>
        </a:p>
      </dgm:t>
    </dgm:pt>
    <dgm:pt modelId="{92DA77CE-E88A-4525-AEC1-394A69B4E5E7}" type="par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2DC0BCBC-9E34-4192-BFF6-CB57DE872BA8}" type="sib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D9CC67CA-0791-42B6-85A5-8F0741F6B4B0}">
      <dgm:prSet/>
      <dgm:spPr/>
      <dgm:t>
        <a:bodyPr/>
        <a:lstStyle/>
        <a:p>
          <a:pPr algn="l" rtl="0"/>
          <a:r>
            <a:rPr lang="zh-CN" altLang="en-US" dirty="0"/>
            <a:t>线性二分类</a:t>
          </a:r>
          <a:endParaRPr lang="en-US" altLang="zh-CN" dirty="0"/>
        </a:p>
      </dgm:t>
    </dgm:pt>
    <dgm:pt modelId="{DA31AC9C-7726-4312-8AD5-BE6A59A8C8D3}" type="par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AF3BBC1F-C468-44E8-B6F1-AB06501F0849}" type="sibTrans" cxnId="{84649073-8C90-4F66-ABAE-7DC03CCA3F1A}">
      <dgm:prSet/>
      <dgm:spPr/>
      <dgm:t>
        <a:bodyPr/>
        <a:lstStyle/>
        <a:p>
          <a:endParaRPr lang="zh-CN" altLang="en-US"/>
        </a:p>
      </dgm:t>
    </dgm:pt>
    <dgm:pt modelId="{88FC913D-33F2-4E23-BB92-9B54C81D3EAB}">
      <dgm:prSet/>
      <dgm:spPr/>
      <dgm:t>
        <a:bodyPr/>
        <a:lstStyle/>
        <a:p>
          <a:pPr algn="l" rtl="0"/>
          <a:r>
            <a:rPr lang="zh-CN" altLang="en-US" dirty="0"/>
            <a:t>线性多分类</a:t>
          </a:r>
          <a:endParaRPr lang="en-US" altLang="zh-CN" dirty="0"/>
        </a:p>
      </dgm:t>
    </dgm:pt>
    <dgm:pt modelId="{D6A859EF-B938-4249-9FB6-EA03238023D3}" type="parTrans" cxnId="{62970650-9416-42A1-BA76-FBA72651FFF9}">
      <dgm:prSet/>
      <dgm:spPr/>
      <dgm:t>
        <a:bodyPr/>
        <a:lstStyle/>
        <a:p>
          <a:endParaRPr lang="zh-CN" altLang="en-US"/>
        </a:p>
      </dgm:t>
    </dgm:pt>
    <dgm:pt modelId="{CA720A75-4C53-4AC3-A28D-67C2739AEC2D}" type="sibTrans" cxnId="{62970650-9416-42A1-BA76-FBA72651FFF9}">
      <dgm:prSet/>
      <dgm:spPr/>
      <dgm:t>
        <a:bodyPr/>
        <a:lstStyle/>
        <a:p>
          <a:endParaRPr lang="zh-CN" altLang="en-US"/>
        </a:p>
      </dgm:t>
    </dgm:pt>
    <dgm:pt modelId="{2668BDC0-407F-4771-A749-E5CAE2807559}" type="pres">
      <dgm:prSet presAssocID="{12A8D234-665F-4CD2-9AF6-6DACD542A22E}" presName="Name0" presStyleCnt="0">
        <dgm:presLayoutVars>
          <dgm:chMax val="7"/>
          <dgm:chPref val="7"/>
          <dgm:dir/>
        </dgm:presLayoutVars>
      </dgm:prSet>
      <dgm:spPr/>
    </dgm:pt>
    <dgm:pt modelId="{D22AA32E-E686-4804-83BF-845475F513EB}" type="pres">
      <dgm:prSet presAssocID="{12A8D234-665F-4CD2-9AF6-6DACD542A22E}" presName="Name1" presStyleCnt="0"/>
      <dgm:spPr/>
    </dgm:pt>
    <dgm:pt modelId="{9B079ABD-A7F9-4EB1-B012-1066A37120D9}" type="pres">
      <dgm:prSet presAssocID="{12A8D234-665F-4CD2-9AF6-6DACD542A22E}" presName="cycle" presStyleCnt="0"/>
      <dgm:spPr/>
    </dgm:pt>
    <dgm:pt modelId="{65E74B9B-7688-4AA5-8F0C-64B3E9DE7FA6}" type="pres">
      <dgm:prSet presAssocID="{12A8D234-665F-4CD2-9AF6-6DACD542A22E}" presName="srcNode" presStyleLbl="node1" presStyleIdx="0" presStyleCnt="3"/>
      <dgm:spPr/>
    </dgm:pt>
    <dgm:pt modelId="{1A42F48B-AF9B-456C-B6CB-823435D08AC6}" type="pres">
      <dgm:prSet presAssocID="{12A8D234-665F-4CD2-9AF6-6DACD542A22E}" presName="conn" presStyleLbl="parChTrans1D2" presStyleIdx="0" presStyleCnt="1"/>
      <dgm:spPr/>
    </dgm:pt>
    <dgm:pt modelId="{A0503EA2-1641-407A-8067-260AFDB2F014}" type="pres">
      <dgm:prSet presAssocID="{12A8D234-665F-4CD2-9AF6-6DACD542A22E}" presName="extraNode" presStyleLbl="node1" presStyleIdx="0" presStyleCnt="3"/>
      <dgm:spPr/>
    </dgm:pt>
    <dgm:pt modelId="{B0F2D53A-427E-4434-A47D-9803FC50B857}" type="pres">
      <dgm:prSet presAssocID="{12A8D234-665F-4CD2-9AF6-6DACD542A22E}" presName="dstNode" presStyleLbl="node1" presStyleIdx="0" presStyleCnt="3"/>
      <dgm:spPr/>
    </dgm:pt>
    <dgm:pt modelId="{93597B56-5CD8-4D6A-BF7E-07E2675BB62D}" type="pres">
      <dgm:prSet presAssocID="{7B7B489E-3812-4BF0-AFE0-4FE1E0ED2D69}" presName="text_1" presStyleLbl="node1" presStyleIdx="0" presStyleCnt="3">
        <dgm:presLayoutVars>
          <dgm:bulletEnabled val="1"/>
        </dgm:presLayoutVars>
      </dgm:prSet>
      <dgm:spPr/>
    </dgm:pt>
    <dgm:pt modelId="{8593A301-A9E4-4857-850B-F09E01AC97F4}" type="pres">
      <dgm:prSet presAssocID="{7B7B489E-3812-4BF0-AFE0-4FE1E0ED2D69}" presName="accent_1" presStyleCnt="0"/>
      <dgm:spPr/>
    </dgm:pt>
    <dgm:pt modelId="{8A9A378D-40D5-4ED8-86C2-70F0452F9D1E}" type="pres">
      <dgm:prSet presAssocID="{7B7B489E-3812-4BF0-AFE0-4FE1E0ED2D69}" presName="accentRepeatNode" presStyleLbl="solidFgAcc1" presStyleIdx="0" presStyleCnt="3"/>
      <dgm:spPr/>
    </dgm:pt>
    <dgm:pt modelId="{7014D73D-6BE6-4F7E-9FFC-0396BCC6EDE1}" type="pres">
      <dgm:prSet presAssocID="{D9CC67CA-0791-42B6-85A5-8F0741F6B4B0}" presName="text_2" presStyleLbl="node1" presStyleIdx="1" presStyleCnt="3">
        <dgm:presLayoutVars>
          <dgm:bulletEnabled val="1"/>
        </dgm:presLayoutVars>
      </dgm:prSet>
      <dgm:spPr/>
    </dgm:pt>
    <dgm:pt modelId="{97EAC4D1-8D0A-45AE-9E81-B336201A99FF}" type="pres">
      <dgm:prSet presAssocID="{D9CC67CA-0791-42B6-85A5-8F0741F6B4B0}" presName="accent_2" presStyleCnt="0"/>
      <dgm:spPr/>
    </dgm:pt>
    <dgm:pt modelId="{E179369A-0E5F-4E26-BAC5-816A62F3B4E1}" type="pres">
      <dgm:prSet presAssocID="{D9CC67CA-0791-42B6-85A5-8F0741F6B4B0}" presName="accentRepeatNode" presStyleLbl="solidFgAcc1" presStyleIdx="1" presStyleCnt="3"/>
      <dgm:spPr/>
    </dgm:pt>
    <dgm:pt modelId="{0683A7AD-42D2-4277-BF8D-4EAFA8275C6B}" type="pres">
      <dgm:prSet presAssocID="{88FC913D-33F2-4E23-BB92-9B54C81D3EAB}" presName="text_3" presStyleLbl="node1" presStyleIdx="2" presStyleCnt="3">
        <dgm:presLayoutVars>
          <dgm:bulletEnabled val="1"/>
        </dgm:presLayoutVars>
      </dgm:prSet>
      <dgm:spPr/>
    </dgm:pt>
    <dgm:pt modelId="{4ED4D169-6312-4676-B8C5-4B2D0783D916}" type="pres">
      <dgm:prSet presAssocID="{88FC913D-33F2-4E23-BB92-9B54C81D3EAB}" presName="accent_3" presStyleCnt="0"/>
      <dgm:spPr/>
    </dgm:pt>
    <dgm:pt modelId="{B9E32E98-7C9B-4DE3-B494-25BCED0A19C5}" type="pres">
      <dgm:prSet presAssocID="{88FC913D-33F2-4E23-BB92-9B54C81D3EAB}" presName="accentRepeatNode" presStyleLbl="solidFgAcc1" presStyleIdx="2" presStyleCnt="3"/>
      <dgm:spPr/>
    </dgm:pt>
  </dgm:ptLst>
  <dgm:cxnLst>
    <dgm:cxn modelId="{C24E705F-2C33-4701-A5BE-F088D415200E}" type="presOf" srcId="{12A8D234-665F-4CD2-9AF6-6DACD542A22E}" destId="{2668BDC0-407F-4771-A749-E5CAE2807559}" srcOrd="0" destOrd="0" presId="urn:microsoft.com/office/officeart/2008/layout/VerticalCurvedList"/>
    <dgm:cxn modelId="{84A52C63-6527-4B11-9328-D827B97A6ECD}" type="presOf" srcId="{88FC913D-33F2-4E23-BB92-9B54C81D3EAB}" destId="{0683A7AD-42D2-4277-BF8D-4EAFA8275C6B}" srcOrd="0" destOrd="0" presId="urn:microsoft.com/office/officeart/2008/layout/VerticalCurvedList"/>
    <dgm:cxn modelId="{62970650-9416-42A1-BA76-FBA72651FFF9}" srcId="{12A8D234-665F-4CD2-9AF6-6DACD542A22E}" destId="{88FC913D-33F2-4E23-BB92-9B54C81D3EAB}" srcOrd="2" destOrd="0" parTransId="{D6A859EF-B938-4249-9FB6-EA03238023D3}" sibTransId="{CA720A75-4C53-4AC3-A28D-67C2739AEC2D}"/>
    <dgm:cxn modelId="{84649073-8C90-4F66-ABAE-7DC03CCA3F1A}" srcId="{12A8D234-665F-4CD2-9AF6-6DACD542A22E}" destId="{D9CC67CA-0791-42B6-85A5-8F0741F6B4B0}" srcOrd="1" destOrd="0" parTransId="{DA31AC9C-7726-4312-8AD5-BE6A59A8C8D3}" sibTransId="{AF3BBC1F-C468-44E8-B6F1-AB06501F0849}"/>
    <dgm:cxn modelId="{961ECD83-397C-4601-9392-D4CDF290474F}" type="presOf" srcId="{D9CC67CA-0791-42B6-85A5-8F0741F6B4B0}" destId="{7014D73D-6BE6-4F7E-9FFC-0396BCC6EDE1}" srcOrd="0" destOrd="0" presId="urn:microsoft.com/office/officeart/2008/layout/VerticalCurvedList"/>
    <dgm:cxn modelId="{068D0184-7773-4B0F-BF5D-31A15E4CC313}" srcId="{12A8D234-665F-4CD2-9AF6-6DACD542A22E}" destId="{7B7B489E-3812-4BF0-AFE0-4FE1E0ED2D69}" srcOrd="0" destOrd="0" parTransId="{92DA77CE-E88A-4525-AEC1-394A69B4E5E7}" sibTransId="{2DC0BCBC-9E34-4192-BFF6-CB57DE872BA8}"/>
    <dgm:cxn modelId="{00604A9E-F492-4A70-B6F4-315F76759C12}" type="presOf" srcId="{2DC0BCBC-9E34-4192-BFF6-CB57DE872BA8}" destId="{1A42F48B-AF9B-456C-B6CB-823435D08AC6}" srcOrd="0" destOrd="0" presId="urn:microsoft.com/office/officeart/2008/layout/VerticalCurvedList"/>
    <dgm:cxn modelId="{E89359D1-284B-4326-90D4-BD83150B8E2E}" type="presOf" srcId="{7B7B489E-3812-4BF0-AFE0-4FE1E0ED2D69}" destId="{93597B56-5CD8-4D6A-BF7E-07E2675BB62D}" srcOrd="0" destOrd="0" presId="urn:microsoft.com/office/officeart/2008/layout/VerticalCurvedList"/>
    <dgm:cxn modelId="{2E9DF768-2E75-410B-AC68-6DC650FD80C1}" type="presParOf" srcId="{2668BDC0-407F-4771-A749-E5CAE2807559}" destId="{D22AA32E-E686-4804-83BF-845475F513EB}" srcOrd="0" destOrd="0" presId="urn:microsoft.com/office/officeart/2008/layout/VerticalCurvedList"/>
    <dgm:cxn modelId="{67176261-BD6A-47C8-A095-A6ABE725C217}" type="presParOf" srcId="{D22AA32E-E686-4804-83BF-845475F513EB}" destId="{9B079ABD-A7F9-4EB1-B012-1066A37120D9}" srcOrd="0" destOrd="0" presId="urn:microsoft.com/office/officeart/2008/layout/VerticalCurvedList"/>
    <dgm:cxn modelId="{D7A2F5D7-9D23-48CA-9F16-490282FEF6E1}" type="presParOf" srcId="{9B079ABD-A7F9-4EB1-B012-1066A37120D9}" destId="{65E74B9B-7688-4AA5-8F0C-64B3E9DE7FA6}" srcOrd="0" destOrd="0" presId="urn:microsoft.com/office/officeart/2008/layout/VerticalCurvedList"/>
    <dgm:cxn modelId="{FCA6E979-D7F8-4E93-9B9B-EE8DA80777B8}" type="presParOf" srcId="{9B079ABD-A7F9-4EB1-B012-1066A37120D9}" destId="{1A42F48B-AF9B-456C-B6CB-823435D08AC6}" srcOrd="1" destOrd="0" presId="urn:microsoft.com/office/officeart/2008/layout/VerticalCurvedList"/>
    <dgm:cxn modelId="{0F7649B1-E133-4420-9556-86710EF54E49}" type="presParOf" srcId="{9B079ABD-A7F9-4EB1-B012-1066A37120D9}" destId="{A0503EA2-1641-407A-8067-260AFDB2F014}" srcOrd="2" destOrd="0" presId="urn:microsoft.com/office/officeart/2008/layout/VerticalCurvedList"/>
    <dgm:cxn modelId="{E2E8DCFF-A8C3-4840-9B62-6601A92F8E81}" type="presParOf" srcId="{9B079ABD-A7F9-4EB1-B012-1066A37120D9}" destId="{B0F2D53A-427E-4434-A47D-9803FC50B857}" srcOrd="3" destOrd="0" presId="urn:microsoft.com/office/officeart/2008/layout/VerticalCurvedList"/>
    <dgm:cxn modelId="{9E3BE33F-F45B-49E3-A441-D51AB6AA108A}" type="presParOf" srcId="{D22AA32E-E686-4804-83BF-845475F513EB}" destId="{93597B56-5CD8-4D6A-BF7E-07E2675BB62D}" srcOrd="1" destOrd="0" presId="urn:microsoft.com/office/officeart/2008/layout/VerticalCurvedList"/>
    <dgm:cxn modelId="{E9A014AE-DF5E-4912-82A6-F14DE48D085E}" type="presParOf" srcId="{D22AA32E-E686-4804-83BF-845475F513EB}" destId="{8593A301-A9E4-4857-850B-F09E01AC97F4}" srcOrd="2" destOrd="0" presId="urn:microsoft.com/office/officeart/2008/layout/VerticalCurvedList"/>
    <dgm:cxn modelId="{F5C93CD8-14B2-40F7-8457-2FE48CD88307}" type="presParOf" srcId="{8593A301-A9E4-4857-850B-F09E01AC97F4}" destId="{8A9A378D-40D5-4ED8-86C2-70F0452F9D1E}" srcOrd="0" destOrd="0" presId="urn:microsoft.com/office/officeart/2008/layout/VerticalCurvedList"/>
    <dgm:cxn modelId="{381EA31B-056A-4D37-925C-D807782564AE}" type="presParOf" srcId="{D22AA32E-E686-4804-83BF-845475F513EB}" destId="{7014D73D-6BE6-4F7E-9FFC-0396BCC6EDE1}" srcOrd="3" destOrd="0" presId="urn:microsoft.com/office/officeart/2008/layout/VerticalCurvedList"/>
    <dgm:cxn modelId="{AF2B6CED-C054-4E39-89DA-2AEF799E7D31}" type="presParOf" srcId="{D22AA32E-E686-4804-83BF-845475F513EB}" destId="{97EAC4D1-8D0A-45AE-9E81-B336201A99FF}" srcOrd="4" destOrd="0" presId="urn:microsoft.com/office/officeart/2008/layout/VerticalCurvedList"/>
    <dgm:cxn modelId="{5375FC82-9D23-45FA-9F4B-70D30E4E9F8C}" type="presParOf" srcId="{97EAC4D1-8D0A-45AE-9E81-B336201A99FF}" destId="{E179369A-0E5F-4E26-BAC5-816A62F3B4E1}" srcOrd="0" destOrd="0" presId="urn:microsoft.com/office/officeart/2008/layout/VerticalCurvedList"/>
    <dgm:cxn modelId="{C6D4FB22-8B45-448B-B996-DE7F5A2E569E}" type="presParOf" srcId="{D22AA32E-E686-4804-83BF-845475F513EB}" destId="{0683A7AD-42D2-4277-BF8D-4EAFA8275C6B}" srcOrd="5" destOrd="0" presId="urn:microsoft.com/office/officeart/2008/layout/VerticalCurvedList"/>
    <dgm:cxn modelId="{BF68E206-B31B-40DC-AFB6-5342807F3B01}" type="presParOf" srcId="{D22AA32E-E686-4804-83BF-845475F513EB}" destId="{4ED4D169-6312-4676-B8C5-4B2D0783D916}" srcOrd="6" destOrd="0" presId="urn:microsoft.com/office/officeart/2008/layout/VerticalCurvedList"/>
    <dgm:cxn modelId="{F212FEAB-761F-4DAC-A569-5557DD12F54C}" type="presParOf" srcId="{4ED4D169-6312-4676-B8C5-4B2D0783D916}" destId="{B9E32E98-7C9B-4DE3-B494-25BCED0A19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2F48B-AF9B-456C-B6CB-823435D08AC6}">
      <dsp:nvSpPr>
        <dsp:cNvPr id="0" name=""/>
        <dsp:cNvSpPr/>
      </dsp:nvSpPr>
      <dsp:spPr>
        <a:xfrm>
          <a:off x="-5574157" y="-853493"/>
          <a:ext cx="6637761" cy="66377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97B56-5CD8-4D6A-BF7E-07E2675BB62D}">
      <dsp:nvSpPr>
        <dsp:cNvPr id="0" name=""/>
        <dsp:cNvSpPr/>
      </dsp:nvSpPr>
      <dsp:spPr>
        <a:xfrm>
          <a:off x="684391" y="493077"/>
          <a:ext cx="10736830" cy="986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761" tIns="124460" rIns="124460" bIns="12446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线性回归</a:t>
          </a:r>
          <a:endParaRPr lang="en-US" altLang="zh-CN" sz="4900" kern="1200" dirty="0"/>
        </a:p>
      </dsp:txBody>
      <dsp:txXfrm>
        <a:off x="684391" y="493077"/>
        <a:ext cx="10736830" cy="986155"/>
      </dsp:txXfrm>
    </dsp:sp>
    <dsp:sp modelId="{8A9A378D-40D5-4ED8-86C2-70F0452F9D1E}">
      <dsp:nvSpPr>
        <dsp:cNvPr id="0" name=""/>
        <dsp:cNvSpPr/>
      </dsp:nvSpPr>
      <dsp:spPr>
        <a:xfrm>
          <a:off x="68044" y="369808"/>
          <a:ext cx="1232693" cy="12326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4D73D-6BE6-4F7E-9FFC-0396BCC6EDE1}">
      <dsp:nvSpPr>
        <dsp:cNvPr id="0" name=""/>
        <dsp:cNvSpPr/>
      </dsp:nvSpPr>
      <dsp:spPr>
        <a:xfrm>
          <a:off x="1042858" y="1972310"/>
          <a:ext cx="10378363" cy="986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761" tIns="124460" rIns="124460" bIns="12446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线性二分类</a:t>
          </a:r>
          <a:endParaRPr lang="en-US" altLang="zh-CN" sz="4900" kern="1200" dirty="0"/>
        </a:p>
      </dsp:txBody>
      <dsp:txXfrm>
        <a:off x="1042858" y="1972310"/>
        <a:ext cx="10378363" cy="986155"/>
      </dsp:txXfrm>
    </dsp:sp>
    <dsp:sp modelId="{E179369A-0E5F-4E26-BAC5-816A62F3B4E1}">
      <dsp:nvSpPr>
        <dsp:cNvPr id="0" name=""/>
        <dsp:cNvSpPr/>
      </dsp:nvSpPr>
      <dsp:spPr>
        <a:xfrm>
          <a:off x="426512" y="1849040"/>
          <a:ext cx="1232693" cy="12326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3A7AD-42D2-4277-BF8D-4EAFA8275C6B}">
      <dsp:nvSpPr>
        <dsp:cNvPr id="0" name=""/>
        <dsp:cNvSpPr/>
      </dsp:nvSpPr>
      <dsp:spPr>
        <a:xfrm>
          <a:off x="684391" y="3451542"/>
          <a:ext cx="10736830" cy="986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761" tIns="124460" rIns="124460" bIns="12446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线性多分类</a:t>
          </a:r>
          <a:endParaRPr lang="en-US" altLang="zh-CN" sz="4900" kern="1200" dirty="0"/>
        </a:p>
      </dsp:txBody>
      <dsp:txXfrm>
        <a:off x="684391" y="3451542"/>
        <a:ext cx="10736830" cy="986155"/>
      </dsp:txXfrm>
    </dsp:sp>
    <dsp:sp modelId="{B9E32E98-7C9B-4DE3-B494-25BCED0A19C5}">
      <dsp:nvSpPr>
        <dsp:cNvPr id="0" name=""/>
        <dsp:cNvSpPr/>
      </dsp:nvSpPr>
      <dsp:spPr>
        <a:xfrm>
          <a:off x="68044" y="3328273"/>
          <a:ext cx="1232693" cy="12326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A58-B94A-4B6D-9416-516C3C49C321}" type="datetimeFigureOut">
              <a:rPr lang="zh-CN" altLang="en-US" smtClean="0"/>
              <a:t>2024-12-07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334C4-E6A6-469E-BE76-686BC5428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15BC-F879-AE4D-B006-C2E3B425B2B0}" type="datetimeFigureOut">
              <a:rPr kumimoji="1" lang="zh-CN" altLang="en-US" smtClean="0"/>
              <a:t>2024-12-07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41FC-CD1F-2241-B8E1-D3562587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0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491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56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24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726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272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6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190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8397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932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001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723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31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491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9363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778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393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022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061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691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182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90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62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260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3472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985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9360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194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2639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1173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861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537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03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6413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748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6429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05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216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54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151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8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71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23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9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133" y="1158539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888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image" Target="../media/image59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image" Target="../media/image58.png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notesSlide" Target="../notesSlides/notesSlide24.xml"/><Relationship Id="rId29" Type="http://schemas.openxmlformats.org/officeDocument/2006/relationships/image" Target="../media/image62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57.png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8" Type="http://schemas.openxmlformats.org/officeDocument/2006/relationships/image" Target="../media/image61.png"/><Relationship Id="rId10" Type="http://schemas.openxmlformats.org/officeDocument/2006/relationships/tags" Target="../tags/tag14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7" Type="http://schemas.openxmlformats.org/officeDocument/2006/relationships/image" Target="../media/image60.png"/><Relationship Id="rId30" Type="http://schemas.openxmlformats.org/officeDocument/2006/relationships/image" Target="../media/image57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6.png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6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4.png"/><Relationship Id="rId10" Type="http://schemas.openxmlformats.org/officeDocument/2006/relationships/image" Target="../media/image68.wmf"/><Relationship Id="rId4" Type="http://schemas.openxmlformats.org/officeDocument/2006/relationships/image" Target="../media/image63.png"/><Relationship Id="rId9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8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7.png"/><Relationship Id="rId1" Type="http://schemas.openxmlformats.org/officeDocument/2006/relationships/tags" Target="../tags/tag29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81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4.jp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jp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93.png"/><Relationship Id="rId5" Type="http://schemas.openxmlformats.org/officeDocument/2006/relationships/image" Target="../media/image128.tiff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13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33.pn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image" Target="../media/image18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3829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829050"/>
            <a:ext cx="12192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0654" y="3164114"/>
            <a:ext cx="1571171" cy="1571171"/>
            <a:chOff x="4943929" y="1410264"/>
            <a:chExt cx="2011479" cy="2011479"/>
          </a:xfrm>
        </p:grpSpPr>
        <p:sp>
          <p:nvSpPr>
            <p:cNvPr id="5" name="椭圆 4"/>
            <p:cNvSpPr/>
            <p:nvPr/>
          </p:nvSpPr>
          <p:spPr>
            <a:xfrm>
              <a:off x="4943929" y="1410264"/>
              <a:ext cx="2011479" cy="20114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Arial Rounded MT Bold" panose="020F070403050403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62430" y="1853621"/>
              <a:ext cx="1574474" cy="985071"/>
            </a:xfrm>
            <a:prstGeom prst="rect">
              <a:avLst/>
            </a:prstGeom>
            <a:ln w="76200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ettenschweiler" panose="020B0706040902060204" pitchFamily="34" charset="0"/>
                  <a:ea typeface="黑体" panose="02010609060101010101" pitchFamily="49" charset="-122"/>
                  <a:cs typeface="+mn-cs"/>
                </a:rPr>
                <a:t>2024</a:t>
              </a:r>
              <a:endPara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ettenschweiler" panose="020B070604090206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0888" y="4430343"/>
            <a:ext cx="8169766" cy="1665657"/>
            <a:chOff x="1754745" y="4409895"/>
            <a:chExt cx="6111912" cy="1665657"/>
          </a:xfrm>
        </p:grpSpPr>
        <p:sp>
          <p:nvSpPr>
            <p:cNvPr id="8" name="矩形 7"/>
            <p:cNvSpPr/>
            <p:nvPr/>
          </p:nvSpPr>
          <p:spPr>
            <a:xfrm>
              <a:off x="1754745" y="4409895"/>
              <a:ext cx="5786821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机器学习理论与算法</a:t>
              </a:r>
              <a:endParaRPr lang="en-US" altLang="zh-CN" sz="40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  <a:p>
              <a:pPr lvl="0">
                <a:defRPr/>
              </a:pPr>
              <a:r>
                <a:rPr lang="en-US" altLang="zh-CN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Ch3 </a:t>
              </a:r>
              <a:r>
                <a:rPr lang="zh-CN" altLang="en-US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线性模型</a:t>
              </a:r>
              <a:endParaRPr lang="en-US" altLang="zh-CN" sz="28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01578" y="5706220"/>
              <a:ext cx="60650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主讲教师：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刘启和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Email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qiheliu@uestc.edu.</a:t>
              </a:r>
              <a:r>
                <a:rPr lang="en-US" altLang="zh-CN" b="1" dirty="0" err="1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QQ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群：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688101382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886856" y="5588001"/>
              <a:ext cx="5522601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19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多元线性回归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1632" y="1165173"/>
            <a:ext cx="668324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同</a:t>
            </a:r>
            <a:r>
              <a:rPr sz="2200" spc="-25" dirty="0">
                <a:latin typeface="FangSong"/>
                <a:cs typeface="FangSong"/>
              </a:rPr>
              <a:t>样采</a:t>
            </a:r>
            <a:r>
              <a:rPr sz="2200" spc="-20" dirty="0">
                <a:latin typeface="FangSong"/>
                <a:cs typeface="FangSong"/>
              </a:rPr>
              <a:t>用</a:t>
            </a:r>
            <a:r>
              <a:rPr sz="2200" spc="-25" dirty="0">
                <a:latin typeface="FangSong"/>
                <a:cs typeface="FangSong"/>
              </a:rPr>
              <a:t>最</a:t>
            </a:r>
            <a:r>
              <a:rPr sz="2200" spc="-20" dirty="0">
                <a:latin typeface="FangSong"/>
                <a:cs typeface="FangSong"/>
              </a:rPr>
              <a:t>小</a:t>
            </a:r>
            <a:r>
              <a:rPr sz="2200" spc="-25" dirty="0">
                <a:latin typeface="FangSong"/>
                <a:cs typeface="FangSong"/>
              </a:rPr>
              <a:t>二乘</a:t>
            </a:r>
            <a:r>
              <a:rPr sz="2200" spc="-20" dirty="0"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求</a:t>
            </a:r>
            <a:r>
              <a:rPr sz="2200" spc="-20" dirty="0">
                <a:latin typeface="FangSong"/>
                <a:cs typeface="FangSong"/>
              </a:rPr>
              <a:t>解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lang="zh-CN" altLang="en-US" sz="2200" spc="-25" dirty="0">
                <a:latin typeface="FangSong"/>
                <a:cs typeface="FangSong"/>
              </a:rPr>
              <a:t>目标变为：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8229" y="3617143"/>
            <a:ext cx="237850" cy="2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18229" y="3832420"/>
            <a:ext cx="238125" cy="75565"/>
          </a:xfrm>
          <a:custGeom>
            <a:avLst/>
            <a:gdLst/>
            <a:ahLst/>
            <a:cxnLst/>
            <a:rect l="l" t="t" r="r" b="b"/>
            <a:pathLst>
              <a:path w="238125" h="75564">
                <a:moveTo>
                  <a:pt x="0" y="75116"/>
                </a:moveTo>
                <a:lnTo>
                  <a:pt x="237850" y="75116"/>
                </a:lnTo>
                <a:lnTo>
                  <a:pt x="237850" y="0"/>
                </a:lnTo>
                <a:lnTo>
                  <a:pt x="0" y="0"/>
                </a:lnTo>
                <a:lnTo>
                  <a:pt x="0" y="75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4087" y="2776275"/>
            <a:ext cx="3599623" cy="362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4320" y="3394783"/>
            <a:ext cx="2917648" cy="637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4310" y="4041726"/>
            <a:ext cx="2917825" cy="0"/>
          </a:xfrm>
          <a:custGeom>
            <a:avLst/>
            <a:gdLst/>
            <a:ahLst/>
            <a:cxnLst/>
            <a:rect l="l" t="t" r="r" b="b"/>
            <a:pathLst>
              <a:path w="2917825">
                <a:moveTo>
                  <a:pt x="0" y="0"/>
                </a:moveTo>
                <a:lnTo>
                  <a:pt x="2917648" y="0"/>
                </a:lnTo>
              </a:path>
            </a:pathLst>
          </a:custGeom>
          <a:ln w="210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3353" y="2820091"/>
            <a:ext cx="237850" cy="2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3353" y="3035368"/>
            <a:ext cx="238125" cy="75565"/>
          </a:xfrm>
          <a:custGeom>
            <a:avLst/>
            <a:gdLst/>
            <a:ahLst/>
            <a:cxnLst/>
            <a:rect l="l" t="t" r="r" b="b"/>
            <a:pathLst>
              <a:path w="238125" h="75564">
                <a:moveTo>
                  <a:pt x="0" y="75116"/>
                </a:moveTo>
                <a:lnTo>
                  <a:pt x="237850" y="75116"/>
                </a:lnTo>
                <a:lnTo>
                  <a:pt x="237850" y="0"/>
                </a:lnTo>
                <a:lnTo>
                  <a:pt x="0" y="0"/>
                </a:lnTo>
                <a:lnTo>
                  <a:pt x="0" y="75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53709" y="3587003"/>
            <a:ext cx="3837304" cy="85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680"/>
            <a:r>
              <a:rPr sz="2000" dirty="0">
                <a:latin typeface="FangSong"/>
                <a:cs typeface="FangSong"/>
              </a:rPr>
              <a:t>令其</a:t>
            </a:r>
            <a:r>
              <a:rPr sz="2000" spc="-10" dirty="0">
                <a:latin typeface="FangSong"/>
                <a:cs typeface="FangSong"/>
              </a:rPr>
              <a:t>为</a:t>
            </a:r>
            <a:r>
              <a:rPr sz="2000" spc="-15" dirty="0">
                <a:latin typeface="FangSong"/>
                <a:cs typeface="FangSong"/>
              </a:rPr>
              <a:t>零</a:t>
            </a:r>
            <a:r>
              <a:rPr sz="2000" dirty="0">
                <a:latin typeface="FangSong"/>
                <a:cs typeface="FangSong"/>
              </a:rPr>
              <a:t>可得</a:t>
            </a:r>
            <a:endParaRPr sz="2000">
              <a:latin typeface="FangSong"/>
              <a:cs typeface="FangSong"/>
            </a:endParaRPr>
          </a:p>
          <a:p>
            <a:pPr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/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然而，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麻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烦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来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了：涉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及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矩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阵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求逆！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3636" y="2763214"/>
            <a:ext cx="304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5" dirty="0">
                <a:latin typeface="FangSong"/>
                <a:cs typeface="FangSong"/>
              </a:rPr>
              <a:t>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03442" y="2795599"/>
            <a:ext cx="182054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964565" algn="l"/>
              </a:tabLst>
            </a:pPr>
            <a:r>
              <a:rPr sz="2200" spc="-15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求导：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03981" y="4913913"/>
            <a:ext cx="664524" cy="2445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3981" y="5158433"/>
            <a:ext cx="664845" cy="74930"/>
          </a:xfrm>
          <a:custGeom>
            <a:avLst/>
            <a:gdLst/>
            <a:ahLst/>
            <a:cxnLst/>
            <a:rect l="l" t="t" r="r" b="b"/>
            <a:pathLst>
              <a:path w="664844" h="74929">
                <a:moveTo>
                  <a:pt x="0" y="74873"/>
                </a:moveTo>
                <a:lnTo>
                  <a:pt x="664524" y="74873"/>
                </a:lnTo>
                <a:lnTo>
                  <a:pt x="664524" y="0"/>
                </a:lnTo>
                <a:lnTo>
                  <a:pt x="0" y="0"/>
                </a:lnTo>
                <a:lnTo>
                  <a:pt x="0" y="74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22886" y="4828595"/>
            <a:ext cx="2649274" cy="4106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22877" y="5248993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>
                <a:moveTo>
                  <a:pt x="0" y="0"/>
                </a:moveTo>
                <a:lnTo>
                  <a:pt x="2649274" y="0"/>
                </a:lnTo>
              </a:path>
            </a:pathLst>
          </a:custGeom>
          <a:ln w="207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03981" y="5471697"/>
            <a:ext cx="664524" cy="2445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03981" y="5716217"/>
            <a:ext cx="664845" cy="74930"/>
          </a:xfrm>
          <a:custGeom>
            <a:avLst/>
            <a:gdLst/>
            <a:ahLst/>
            <a:cxnLst/>
            <a:rect l="l" t="t" r="r" b="b"/>
            <a:pathLst>
              <a:path w="664844" h="74929">
                <a:moveTo>
                  <a:pt x="0" y="74873"/>
                </a:moveTo>
                <a:lnTo>
                  <a:pt x="664524" y="74873"/>
                </a:lnTo>
                <a:lnTo>
                  <a:pt x="664524" y="0"/>
                </a:lnTo>
                <a:lnTo>
                  <a:pt x="0" y="0"/>
                </a:lnTo>
                <a:lnTo>
                  <a:pt x="0" y="74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54149" y="5477946"/>
            <a:ext cx="237850" cy="2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54149" y="5693224"/>
            <a:ext cx="238125" cy="75565"/>
          </a:xfrm>
          <a:custGeom>
            <a:avLst/>
            <a:gdLst/>
            <a:ahLst/>
            <a:cxnLst/>
            <a:rect l="l" t="t" r="r" b="b"/>
            <a:pathLst>
              <a:path w="238125" h="75564">
                <a:moveTo>
                  <a:pt x="0" y="75116"/>
                </a:moveTo>
                <a:lnTo>
                  <a:pt x="237850" y="75116"/>
                </a:lnTo>
                <a:lnTo>
                  <a:pt x="237850" y="0"/>
                </a:lnTo>
                <a:lnTo>
                  <a:pt x="0" y="0"/>
                </a:lnTo>
                <a:lnTo>
                  <a:pt x="0" y="75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15439" y="4888559"/>
            <a:ext cx="6386830" cy="1433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464945" algn="l"/>
              </a:tabLst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5" dirty="0">
                <a:latin typeface="FangSong"/>
                <a:cs typeface="FangSong"/>
              </a:rPr>
              <a:t>若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b="1" spc="-20" dirty="0">
                <a:latin typeface="FangSong"/>
                <a:cs typeface="FangSong"/>
              </a:rPr>
              <a:t>满秩或正</a:t>
            </a:r>
            <a:r>
              <a:rPr sz="2200" b="1" spc="-25" dirty="0">
                <a:latin typeface="FangSong"/>
                <a:cs typeface="FangSong"/>
              </a:rPr>
              <a:t>定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则</a:t>
            </a:r>
            <a:endParaRPr sz="2200" dirty="0">
              <a:latin typeface="FangSong"/>
              <a:cs typeface="FangSong"/>
            </a:endParaRPr>
          </a:p>
          <a:p>
            <a:pPr marL="12700">
              <a:spcBef>
                <a:spcPts val="1765"/>
              </a:spcBef>
              <a:tabLst>
                <a:tab pos="1464945" algn="l"/>
              </a:tabLst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5" dirty="0">
                <a:latin typeface="FangSong"/>
                <a:cs typeface="FangSong"/>
              </a:rPr>
              <a:t>若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b="1" spc="-20" dirty="0">
                <a:latin typeface="FangSong"/>
                <a:cs typeface="FangSong"/>
              </a:rPr>
              <a:t>不满秩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则</a:t>
            </a:r>
            <a:r>
              <a:rPr sz="2200" spc="-2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解出</a:t>
            </a:r>
            <a:r>
              <a:rPr sz="2200" spc="-20" dirty="0">
                <a:latin typeface="FangSong"/>
                <a:cs typeface="FangSong"/>
              </a:rPr>
              <a:t>多</a:t>
            </a:r>
            <a:r>
              <a:rPr sz="2200" spc="-25" dirty="0">
                <a:latin typeface="FangSong"/>
                <a:cs typeface="FangSong"/>
              </a:rPr>
              <a:t>个</a:t>
            </a:r>
            <a:endParaRPr sz="2200" dirty="0">
              <a:latin typeface="FangSong"/>
              <a:cs typeface="FangSong"/>
            </a:endParaRPr>
          </a:p>
          <a:p>
            <a:pPr marL="300355">
              <a:spcBef>
                <a:spcPts val="1689"/>
              </a:spcBef>
            </a:pPr>
            <a:r>
              <a:rPr sz="2000" spc="10" dirty="0">
                <a:latin typeface="FangSong"/>
                <a:cs typeface="FangSong"/>
              </a:rPr>
              <a:t>此时</a:t>
            </a:r>
            <a:r>
              <a:rPr sz="2000" dirty="0">
                <a:latin typeface="FangSong"/>
                <a:cs typeface="FangSong"/>
              </a:rPr>
              <a:t>需求</a:t>
            </a:r>
            <a:r>
              <a:rPr sz="2000" spc="-15" dirty="0">
                <a:latin typeface="FangSong"/>
                <a:cs typeface="FangSong"/>
              </a:rPr>
              <a:t>助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归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纳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偏好</a:t>
            </a:r>
            <a:r>
              <a:rPr sz="2000" spc="-15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或引入</a:t>
            </a:r>
            <a:r>
              <a:rPr sz="2000" spc="-335" dirty="0">
                <a:latin typeface="FangSong"/>
                <a:cs typeface="FangSong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正则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化</a:t>
            </a:r>
            <a:r>
              <a:rPr sz="2000" spc="-34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600" spc="-15" dirty="0">
                <a:latin typeface="Verdana"/>
                <a:cs typeface="Verdana"/>
              </a:rPr>
              <a:t>(regula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ization)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564881" y="6085332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09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09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09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38031" y="6030744"/>
            <a:ext cx="11455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第</a:t>
            </a:r>
            <a:r>
              <a:rPr spc="-20" dirty="0">
                <a:solidFill>
                  <a:srgbClr val="00AF50"/>
                </a:solidFill>
                <a:latin typeface="Verdana"/>
                <a:cs typeface="Verdana"/>
              </a:rPr>
              <a:t>6</a:t>
            </a:r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、</a:t>
            </a:r>
            <a:r>
              <a:rPr spc="-20" dirty="0">
                <a:solidFill>
                  <a:srgbClr val="00AF50"/>
                </a:solidFill>
                <a:latin typeface="Verdana"/>
                <a:cs typeface="Verdana"/>
              </a:rPr>
              <a:t>11</a:t>
            </a:r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>
              <a:latin typeface="FangSong"/>
              <a:cs typeface="FangSong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02379" y="1665732"/>
            <a:ext cx="4578096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14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/>
              <a:t>-</a:t>
            </a:r>
            <a:r>
              <a:rPr lang="zh-CN" altLang="en-US" dirty="0"/>
              <a:t> 梯度下降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75" y="1143000"/>
            <a:ext cx="9633050" cy="477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5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/>
              <a:t>-</a:t>
            </a:r>
            <a:r>
              <a:rPr lang="zh-CN" altLang="en-US" dirty="0"/>
              <a:t> 梯度下降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99" y="940236"/>
            <a:ext cx="4633464" cy="2296645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1707287" y="3124201"/>
            <a:ext cx="8326847" cy="2522515"/>
            <a:chOff x="183286" y="3279670"/>
            <a:chExt cx="8326847" cy="252251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3659796"/>
              <a:ext cx="5029200" cy="36150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83286" y="4106882"/>
              <a:ext cx="832684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其中</a:t>
              </a:r>
              <a:r>
                <a:rPr lang="en-US" altLang="zh-CN" dirty="0" err="1">
                  <a:solidFill>
                    <a:srgbClr val="000000"/>
                  </a:solidFill>
                  <a:latin typeface="Verdana" charset="0"/>
                </a:rPr>
                <a:t>θ</a:t>
              </a:r>
              <a:r>
                <a:rPr lang="en-US" altLang="zh-CN" baseline="-25000" dirty="0" err="1">
                  <a:solidFill>
                    <a:srgbClr val="000000"/>
                  </a:solidFill>
                  <a:latin typeface="Verdana" charset="0"/>
                </a:rPr>
                <a:t>i</a:t>
              </a:r>
              <a:r>
                <a:rPr lang="zh-CN" altLang="en-US" baseline="-25000" dirty="0">
                  <a:solidFill>
                    <a:srgbClr val="000000"/>
                  </a:solidFill>
                  <a:latin typeface="Verdana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Verdana" charset="0"/>
                </a:rPr>
                <a:t>(</a:t>
              </a:r>
              <a:r>
                <a:rPr lang="en-US" altLang="zh-CN" dirty="0" err="1">
                  <a:solidFill>
                    <a:srgbClr val="000000"/>
                  </a:solidFill>
                  <a:latin typeface="Verdana" charset="0"/>
                </a:rPr>
                <a:t>i</a:t>
              </a:r>
              <a:r>
                <a:rPr lang="en-US" altLang="zh-CN" dirty="0">
                  <a:solidFill>
                    <a:srgbClr val="000000"/>
                  </a:solidFill>
                  <a:latin typeface="Verdana" charset="0"/>
                </a:rPr>
                <a:t> = 0,1,2... n)</a:t>
              </a:r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为</a:t>
              </a:r>
              <a:r>
                <a:rPr lang="zh-CN" altLang="en-US" dirty="0">
                  <a:solidFill>
                    <a:srgbClr val="C00000"/>
                  </a:solidFill>
                  <a:latin typeface="Verdana" charset="0"/>
                </a:rPr>
                <a:t>模型参数</a:t>
              </a:r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，</a:t>
              </a:r>
              <a:r>
                <a:rPr lang="en-US" altLang="zh-CN" dirty="0">
                  <a:solidFill>
                    <a:srgbClr val="000000"/>
                  </a:solidFill>
                  <a:latin typeface="Verdana" charset="0"/>
                </a:rPr>
                <a:t>x</a:t>
              </a:r>
              <a:r>
                <a:rPr lang="en-US" altLang="zh-CN" baseline="-25000" dirty="0">
                  <a:solidFill>
                    <a:srgbClr val="000000"/>
                  </a:solidFill>
                  <a:latin typeface="Verdana" charset="0"/>
                </a:rPr>
                <a:t>i</a:t>
              </a:r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 </a:t>
              </a:r>
              <a:r>
                <a:rPr lang="en-US" altLang="zh-CN" dirty="0">
                  <a:solidFill>
                    <a:srgbClr val="000000"/>
                  </a:solidFill>
                  <a:latin typeface="Verdana" charset="0"/>
                </a:rPr>
                <a:t>(</a:t>
              </a:r>
              <a:r>
                <a:rPr lang="en-US" altLang="zh-CN" dirty="0" err="1">
                  <a:solidFill>
                    <a:srgbClr val="000000"/>
                  </a:solidFill>
                  <a:latin typeface="Verdana" charset="0"/>
                </a:rPr>
                <a:t>i</a:t>
              </a:r>
              <a:r>
                <a:rPr lang="en-US" altLang="zh-CN" dirty="0">
                  <a:solidFill>
                    <a:srgbClr val="000000"/>
                  </a:solidFill>
                  <a:latin typeface="Verdana" charset="0"/>
                </a:rPr>
                <a:t> = 0,1,2... n)</a:t>
              </a:r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为</a:t>
              </a:r>
              <a:r>
                <a:rPr lang="zh-CN" altLang="en-US" dirty="0">
                  <a:solidFill>
                    <a:srgbClr val="C00000"/>
                  </a:solidFill>
                  <a:latin typeface="Verdana" charset="0"/>
                </a:rPr>
                <a:t>每个样本的</a:t>
              </a:r>
              <a:r>
                <a:rPr lang="en-US" altLang="zh-CN" dirty="0">
                  <a:solidFill>
                    <a:srgbClr val="C00000"/>
                  </a:solidFill>
                  <a:latin typeface="Verdana" charset="0"/>
                </a:rPr>
                <a:t>n</a:t>
              </a:r>
              <a:r>
                <a:rPr lang="zh-CN" altLang="en-US" dirty="0">
                  <a:solidFill>
                    <a:srgbClr val="C00000"/>
                  </a:solidFill>
                  <a:latin typeface="Verdana" charset="0"/>
                </a:rPr>
                <a:t>个特征值</a:t>
              </a:r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。</a:t>
              </a:r>
              <a:r>
                <a:rPr lang="zh-CN" altLang="en-US" dirty="0"/>
                <a:t>这个表示可以</a:t>
              </a:r>
              <a:r>
                <a:rPr lang="zh-CN" altLang="en-US" dirty="0">
                  <a:solidFill>
                    <a:srgbClr val="FF0000"/>
                  </a:solidFill>
                </a:rPr>
                <a:t>简化</a:t>
              </a:r>
              <a:r>
                <a:rPr lang="zh-CN" altLang="en-US" dirty="0"/>
                <a:t>，我们</a:t>
              </a:r>
              <a:r>
                <a:rPr lang="zh-CN" altLang="en-US" dirty="0">
                  <a:solidFill>
                    <a:srgbClr val="FF0000"/>
                  </a:solidFill>
                </a:rPr>
                <a:t>增加一个特征 </a:t>
              </a:r>
              <a:r>
                <a:rPr lang="en-US" altLang="zh-CN" dirty="0">
                  <a:solidFill>
                    <a:srgbClr val="FF0000"/>
                  </a:solidFill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</a:rPr>
                <a:t>0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=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r>
                <a:rPr lang="zh-CN" altLang="en-US" dirty="0"/>
                <a:t>，有：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153" y="4770702"/>
              <a:ext cx="3204317" cy="69704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83286" y="3279670"/>
              <a:ext cx="36471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对于线性回归，假设函数表示为：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73250" y="543285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00FF"/>
                  </a:solidFill>
                  <a:latin typeface="Verdana" charset="0"/>
                </a:rPr>
                <a:t>损失函数</a:t>
              </a:r>
              <a:r>
                <a:rPr lang="zh-CN" altLang="en-US" dirty="0">
                  <a:solidFill>
                    <a:srgbClr val="000000"/>
                  </a:solidFill>
                  <a:latin typeface="Verdana" charset="0"/>
                </a:rPr>
                <a:t>为：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75771" y="5404897"/>
                <a:ext cx="5003999" cy="882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bSup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bSup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771" y="5404897"/>
                <a:ext cx="5003999" cy="882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21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/>
              <a:t>-</a:t>
            </a:r>
            <a:r>
              <a:rPr lang="zh-CN" altLang="en-US" dirty="0"/>
              <a:t> 梯度下降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1753226" y="1624530"/>
            <a:ext cx="8378480" cy="4430388"/>
            <a:chOff x="229226" y="1624530"/>
            <a:chExt cx="8378480" cy="4430388"/>
          </a:xfrm>
        </p:grpSpPr>
        <p:sp>
          <p:nvSpPr>
            <p:cNvPr id="4" name="object 4"/>
            <p:cNvSpPr/>
            <p:nvPr/>
          </p:nvSpPr>
          <p:spPr>
            <a:xfrm>
              <a:off x="1842910" y="2735618"/>
              <a:ext cx="5095875" cy="0"/>
            </a:xfrm>
            <a:custGeom>
              <a:avLst/>
              <a:gdLst/>
              <a:ahLst/>
              <a:cxnLst/>
              <a:rect l="l" t="t" r="r" b="b"/>
              <a:pathLst>
                <a:path w="5095875">
                  <a:moveTo>
                    <a:pt x="0" y="0"/>
                  </a:moveTo>
                  <a:lnTo>
                    <a:pt x="5095538" y="0"/>
                  </a:lnTo>
                </a:path>
              </a:pathLst>
            </a:custGeom>
            <a:ln w="28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232120" y="1624530"/>
              <a:ext cx="80463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00000"/>
                  </a:solidFill>
                  <a:latin typeface="Verdana" charset="0"/>
                </a:rPr>
                <a:t>算法过程：</a:t>
              </a:r>
              <a:endParaRPr lang="en-US" altLang="zh-CN" sz="2400" b="1" dirty="0">
                <a:solidFill>
                  <a:srgbClr val="000000"/>
                </a:solidFill>
                <a:latin typeface="Verdana" charset="0"/>
              </a:endParaRPr>
            </a:p>
            <a:p>
              <a:r>
                <a:rPr lang="en-US" altLang="zh-CN" sz="2000" dirty="0">
                  <a:solidFill>
                    <a:srgbClr val="000000"/>
                  </a:solidFill>
                  <a:latin typeface="Verdana" charset="0"/>
                </a:rPr>
                <a:t>1.</a:t>
              </a:r>
              <a:r>
                <a:rPr lang="zh-CN" altLang="en-US" sz="2000" dirty="0">
                  <a:solidFill>
                    <a:srgbClr val="000000"/>
                  </a:solidFill>
                  <a:latin typeface="Verdana" charset="0"/>
                </a:rPr>
                <a:t> 确定当前位置的</a:t>
              </a:r>
              <a:r>
                <a:rPr lang="zh-CN" altLang="en-US" sz="2000" b="1" dirty="0">
                  <a:solidFill>
                    <a:srgbClr val="FF0000"/>
                  </a:solidFill>
                  <a:latin typeface="Verdana" charset="0"/>
                </a:rPr>
                <a:t>损失函数的梯度</a:t>
              </a:r>
              <a:r>
                <a:rPr lang="zh-CN" altLang="en-US" sz="2000" dirty="0">
                  <a:solidFill>
                    <a:srgbClr val="000000"/>
                  </a:solidFill>
                  <a:latin typeface="Verdana" charset="0"/>
                </a:rPr>
                <a:t>，对于</a:t>
              </a:r>
              <a:r>
                <a:rPr lang="en-US" altLang="zh-CN" sz="2000" i="1" dirty="0" err="1">
                  <a:solidFill>
                    <a:srgbClr val="000000"/>
                  </a:solidFill>
                  <a:latin typeface="Verdana" charset="0"/>
                </a:rPr>
                <a:t>θ</a:t>
              </a:r>
              <a:r>
                <a:rPr lang="en-US" altLang="zh-CN" sz="2000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sz="2000" dirty="0">
                  <a:solidFill>
                    <a:srgbClr val="000000"/>
                  </a:solidFill>
                  <a:latin typeface="Verdana" charset="0"/>
                </a:rPr>
                <a:t>， 其</a:t>
              </a:r>
              <a:r>
                <a:rPr lang="zh-CN" altLang="en-US" sz="2000" dirty="0">
                  <a:solidFill>
                    <a:srgbClr val="C00000"/>
                  </a:solidFill>
                  <a:latin typeface="Verdana" charset="0"/>
                </a:rPr>
                <a:t>梯度</a:t>
              </a:r>
              <a:r>
                <a:rPr lang="zh-CN" altLang="en-US" sz="2000" dirty="0">
                  <a:solidFill>
                    <a:srgbClr val="000000"/>
                  </a:solidFill>
                  <a:latin typeface="Verdana" charset="0"/>
                </a:rPr>
                <a:t>表达式如下：</a:t>
              </a:r>
              <a:endParaRPr lang="zh-CN" altLang="en-US" sz="20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9226" y="3187032"/>
              <a:ext cx="80463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Verdana" charset="0"/>
                </a:rPr>
                <a:t>2.</a:t>
              </a:r>
              <a:r>
                <a:rPr lang="zh-CN" altLang="en-US" sz="2000" dirty="0"/>
                <a:t>用</a:t>
              </a:r>
              <a:r>
                <a:rPr lang="zh-CN" altLang="en-US" sz="2000" dirty="0">
                  <a:solidFill>
                    <a:srgbClr val="C00000"/>
                  </a:solidFill>
                </a:rPr>
                <a:t>步长</a:t>
              </a:r>
              <a:r>
                <a:rPr lang="en-US" altLang="zh-CN" sz="2000" dirty="0">
                  <a:solidFill>
                    <a:srgbClr val="C00000"/>
                  </a:solidFill>
                </a:rPr>
                <a:t>(</a:t>
              </a:r>
              <a:r>
                <a:rPr lang="zh-Hans" altLang="en-US" sz="2000" dirty="0">
                  <a:solidFill>
                    <a:srgbClr val="C00000"/>
                  </a:solidFill>
                </a:rPr>
                <a:t>学习率</a:t>
              </a:r>
              <a:r>
                <a:rPr lang="en-US" altLang="zh-Hans" sz="2000" dirty="0">
                  <a:solidFill>
                    <a:srgbClr val="C00000"/>
                  </a:solidFill>
                </a:rPr>
                <a:t>)</a:t>
              </a:r>
              <a:r>
                <a:rPr lang="zh-CN" altLang="en-US" sz="2000" dirty="0"/>
                <a:t>乘以损失函数的梯度，得到当前位置</a:t>
              </a:r>
              <a:r>
                <a:rPr lang="zh-CN" altLang="en-US" sz="2000" dirty="0">
                  <a:solidFill>
                    <a:srgbClr val="FF0000"/>
                  </a:solidFill>
                </a:rPr>
                <a:t>下降的距离</a:t>
              </a:r>
              <a:r>
                <a:rPr lang="zh-CN" altLang="en-US" sz="2000" dirty="0"/>
                <a:t>，即                </a:t>
              </a:r>
              <a:endParaRPr lang="en-US" altLang="zh-CN" sz="2000" dirty="0"/>
            </a:p>
            <a:p>
              <a:pPr>
                <a:lnSpc>
                  <a:spcPct val="120000"/>
                </a:lnSpc>
              </a:pPr>
              <a:r>
                <a:rPr lang="zh-CN" altLang="en-US" sz="2000" dirty="0"/>
                <a:t>                                               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682668"/>
              <a:ext cx="2000533" cy="45827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232120" y="4202741"/>
              <a:ext cx="804631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Verdana" charset="0"/>
                </a:rPr>
                <a:t>3.</a:t>
              </a:r>
              <a:r>
                <a:rPr lang="zh-CN" altLang="en-US" sz="2000" dirty="0"/>
                <a:t>确定是否</a:t>
              </a:r>
              <a:r>
                <a:rPr lang="zh-CN" altLang="en-US" sz="2000" dirty="0">
                  <a:solidFill>
                    <a:srgbClr val="FF0000"/>
                  </a:solidFill>
                </a:rPr>
                <a:t>所有的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θ</a:t>
              </a:r>
              <a:r>
                <a:rPr lang="en-US" altLang="zh-CN" sz="2000" baseline="-25000" dirty="0" err="1">
                  <a:solidFill>
                    <a:srgbClr val="FF0000"/>
                  </a:solidFill>
                </a:rPr>
                <a:t>i</a:t>
              </a:r>
              <a:r>
                <a:rPr lang="zh-CN" altLang="en-US" sz="2000" baseline="-25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 梯度下降的距离都</a:t>
              </a:r>
              <a:r>
                <a:rPr lang="zh-CN" altLang="en-US" sz="2000" dirty="0">
                  <a:solidFill>
                    <a:srgbClr val="FF0000"/>
                  </a:solidFill>
                </a:rPr>
                <a:t>小于 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ε</a:t>
              </a:r>
              <a:r>
                <a:rPr lang="zh-CN" altLang="en-US" sz="2000" dirty="0"/>
                <a:t>，如果小于 </a:t>
              </a:r>
              <a:r>
                <a:rPr lang="en-US" altLang="zh-CN" sz="2000" dirty="0" err="1"/>
                <a:t>ε</a:t>
              </a:r>
              <a:r>
                <a:rPr lang="zh-CN" altLang="en-US" sz="2000" dirty="0"/>
                <a:t> 则算法终止，当前所有的</a:t>
              </a:r>
              <a:r>
                <a:rPr lang="en-US" altLang="zh-CN" sz="2000" dirty="0" err="1"/>
                <a:t>θ</a:t>
              </a:r>
              <a:r>
                <a:rPr lang="en-US" altLang="zh-CN" sz="2000" baseline="-25000" dirty="0" err="1"/>
                <a:t>i</a:t>
              </a:r>
              <a:r>
                <a:rPr lang="en-US" altLang="zh-CN" sz="2000" dirty="0"/>
                <a:t> (</a:t>
              </a:r>
              <a:r>
                <a:rPr lang="en-US" altLang="zh-CN" sz="2000" dirty="0" err="1"/>
                <a:t>i</a:t>
              </a:r>
              <a:r>
                <a:rPr lang="en-US" altLang="zh-CN" sz="2000" dirty="0"/>
                <a:t>=0,1,...n)</a:t>
              </a:r>
              <a:r>
                <a:rPr lang="zh-CN" altLang="en-US" sz="2000" dirty="0"/>
                <a:t>即为最终结果。否则进入步骤</a:t>
              </a:r>
              <a:r>
                <a:rPr lang="en-US" altLang="zh-CN" sz="2000" dirty="0"/>
                <a:t>4.</a:t>
              </a:r>
              <a:endParaRPr lang="zh-CN" altLang="en-US" sz="2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29226" y="5096579"/>
              <a:ext cx="83784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Verdana" charset="0"/>
                </a:rPr>
                <a:t>4.</a:t>
              </a:r>
              <a:r>
                <a:rPr lang="zh-CN" altLang="en-US" sz="2000" dirty="0"/>
                <a:t>更新</a:t>
              </a:r>
              <a:r>
                <a:rPr lang="zh-CN" altLang="en-US" sz="2000" dirty="0">
                  <a:solidFill>
                    <a:srgbClr val="FF0000"/>
                  </a:solidFill>
                </a:rPr>
                <a:t>所有的</a:t>
              </a:r>
              <a:r>
                <a:rPr lang="en-US" altLang="zh-CN" sz="2000" dirty="0">
                  <a:solidFill>
                    <a:srgbClr val="FF0000"/>
                  </a:solidFill>
                </a:rPr>
                <a:t>θ</a:t>
              </a:r>
              <a:r>
                <a:rPr lang="zh-CN" altLang="en-US" sz="2000" dirty="0"/>
                <a:t>，对于</a:t>
              </a:r>
              <a:r>
                <a:rPr lang="en-US" altLang="zh-CN" sz="2000" dirty="0" err="1"/>
                <a:t>θ</a:t>
              </a:r>
              <a:r>
                <a:rPr lang="en-US" altLang="zh-CN" sz="2000" baseline="-25000" dirty="0" err="1"/>
                <a:t>i</a:t>
              </a:r>
              <a:r>
                <a:rPr lang="zh-CN" altLang="en-US" sz="2000" dirty="0"/>
                <a:t>，其更新表达式如下。更新完毕后继续转入步骤</a:t>
              </a:r>
              <a:r>
                <a:rPr lang="en-US" altLang="zh-CN" sz="2000" dirty="0"/>
                <a:t>1.</a:t>
              </a:r>
              <a:endParaRPr lang="zh-CN" altLang="en-US" sz="20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581949"/>
              <a:ext cx="3065205" cy="47296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248580" y="889318"/>
                <a:ext cx="304320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</m:e>
                      </m:d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580" y="889318"/>
                <a:ext cx="304320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65176" y="885268"/>
                <a:ext cx="5090560" cy="882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bSup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bSup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76" y="885268"/>
                <a:ext cx="5090560" cy="882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36117" y="2350574"/>
                <a:ext cx="5782993" cy="882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17" y="2350574"/>
                <a:ext cx="5782993" cy="8827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69614" y="5378505"/>
                <a:ext cx="445538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14" y="5378505"/>
                <a:ext cx="4455386" cy="8798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38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2D9722-05FA-044C-BD26-B93F4B198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0"/>
          <a:stretch/>
        </p:blipFill>
        <p:spPr>
          <a:xfrm>
            <a:off x="1524000" y="0"/>
            <a:ext cx="9136117" cy="67101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679978-E64A-0D4A-A722-309F2A7D3B83}"/>
              </a:ext>
            </a:extLst>
          </p:cNvPr>
          <p:cNvSpPr/>
          <p:nvPr/>
        </p:nvSpPr>
        <p:spPr>
          <a:xfrm>
            <a:off x="2133600" y="6248400"/>
            <a:ext cx="6593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1400" dirty="0">
                <a:solidFill>
                  <a:srgbClr val="0000FF"/>
                </a:solidFill>
              </a:rPr>
              <a:t>李宏毅 </a:t>
            </a:r>
            <a:r>
              <a:rPr lang="en-US" altLang="zh-Hans" sz="1400" dirty="0">
                <a:solidFill>
                  <a:srgbClr val="0000FF"/>
                </a:solidFill>
              </a:rPr>
              <a:t>–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Machine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Learning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http://</a:t>
            </a:r>
            <a:r>
              <a:rPr lang="en-US" altLang="zh-Hans" sz="1400" dirty="0" err="1">
                <a:solidFill>
                  <a:srgbClr val="0000FF"/>
                </a:solidFill>
              </a:rPr>
              <a:t>speech.ee.ntu.edu.tw</a:t>
            </a:r>
            <a:r>
              <a:rPr lang="en-US" altLang="zh-Hans" sz="1400" dirty="0">
                <a:solidFill>
                  <a:srgbClr val="0000FF"/>
                </a:solidFill>
              </a:rPr>
              <a:t>/~</a:t>
            </a:r>
            <a:r>
              <a:rPr lang="en-US" altLang="zh-Hans" sz="1400" dirty="0" err="1">
                <a:solidFill>
                  <a:srgbClr val="0000FF"/>
                </a:solidFill>
              </a:rPr>
              <a:t>tlkagk</a:t>
            </a:r>
            <a:r>
              <a:rPr lang="en-US" altLang="zh-Hans" sz="1400" dirty="0">
                <a:solidFill>
                  <a:srgbClr val="0000FF"/>
                </a:solidFill>
              </a:rPr>
              <a:t>/courses_ML17_2.html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532428-38DB-5740-9D0A-460B3C66F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4"/>
          <a:stretch/>
        </p:blipFill>
        <p:spPr>
          <a:xfrm>
            <a:off x="1524000" y="0"/>
            <a:ext cx="9165022" cy="65689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679978-E64A-0D4A-A722-309F2A7D3B83}"/>
              </a:ext>
            </a:extLst>
          </p:cNvPr>
          <p:cNvSpPr/>
          <p:nvPr/>
        </p:nvSpPr>
        <p:spPr>
          <a:xfrm>
            <a:off x="1981200" y="6400800"/>
            <a:ext cx="6593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1400" dirty="0">
                <a:solidFill>
                  <a:srgbClr val="0000FF"/>
                </a:solidFill>
              </a:rPr>
              <a:t>李宏毅 </a:t>
            </a:r>
            <a:r>
              <a:rPr lang="en-US" altLang="zh-Hans" sz="1400" dirty="0">
                <a:solidFill>
                  <a:srgbClr val="0000FF"/>
                </a:solidFill>
              </a:rPr>
              <a:t>–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Machine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Learning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http://</a:t>
            </a:r>
            <a:r>
              <a:rPr lang="en-US" altLang="zh-Hans" sz="1400" dirty="0" err="1">
                <a:solidFill>
                  <a:srgbClr val="0000FF"/>
                </a:solidFill>
              </a:rPr>
              <a:t>speech.ee.ntu.edu.tw</a:t>
            </a:r>
            <a:r>
              <a:rPr lang="en-US" altLang="zh-Hans" sz="1400" dirty="0">
                <a:solidFill>
                  <a:srgbClr val="0000FF"/>
                </a:solidFill>
              </a:rPr>
              <a:t>/~</a:t>
            </a:r>
            <a:r>
              <a:rPr lang="en-US" altLang="zh-Hans" sz="1400" dirty="0" err="1">
                <a:solidFill>
                  <a:srgbClr val="0000FF"/>
                </a:solidFill>
              </a:rPr>
              <a:t>tlkagk</a:t>
            </a:r>
            <a:r>
              <a:rPr lang="en-US" altLang="zh-Hans" sz="1400" dirty="0">
                <a:solidFill>
                  <a:srgbClr val="0000FF"/>
                </a:solidFill>
              </a:rPr>
              <a:t>/courses_ML17_2.html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5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2435B1-B753-C944-BC6A-7006712DB3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其它优化方法</a:t>
            </a:r>
            <a:endParaRPr lang="zh-CN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0435B6C-4186-1644-AA7C-9187CA716C84}"/>
              </a:ext>
            </a:extLst>
          </p:cNvPr>
          <p:cNvSpPr txBox="1">
            <a:spLocks/>
          </p:cNvSpPr>
          <p:nvPr/>
        </p:nvSpPr>
        <p:spPr>
          <a:xfrm>
            <a:off x="1645514" y="1066801"/>
            <a:ext cx="8839200" cy="5098663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34925"/>
            <a:r>
              <a:rPr lang="en" altLang="zh-CN" sz="3200" b="1" dirty="0">
                <a:solidFill>
                  <a:srgbClr val="C00000"/>
                </a:solidFill>
              </a:rPr>
              <a:t>Momentum</a:t>
            </a:r>
          </a:p>
          <a:p>
            <a:pPr marL="34925"/>
            <a:r>
              <a:rPr lang="en" altLang="zh-CN" sz="3200" b="1" dirty="0" err="1"/>
              <a:t>Nesterov</a:t>
            </a:r>
            <a:endParaRPr lang="en-US" altLang="zh-CN" sz="3200" b="1" dirty="0"/>
          </a:p>
          <a:p>
            <a:pPr marL="34925"/>
            <a:r>
              <a:rPr lang="en-US" altLang="zh-Hans" sz="3200" b="1" dirty="0" err="1">
                <a:solidFill>
                  <a:srgbClr val="C00000"/>
                </a:solidFill>
              </a:rPr>
              <a:t>Adagrad</a:t>
            </a:r>
            <a:endParaRPr lang="en" altLang="zh-CN" sz="3200" b="1" dirty="0">
              <a:solidFill>
                <a:srgbClr val="C00000"/>
              </a:solidFill>
            </a:endParaRPr>
          </a:p>
          <a:p>
            <a:pPr marL="34925"/>
            <a:r>
              <a:rPr lang="en-US" altLang="zh-CN" sz="3200" b="1" dirty="0" err="1"/>
              <a:t>A</a:t>
            </a:r>
            <a:r>
              <a:rPr lang="en-US" altLang="zh-Hans" sz="3200" b="1" dirty="0" err="1"/>
              <a:t>dadelta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 err="1"/>
              <a:t>Adagrad</a:t>
            </a:r>
            <a:r>
              <a:rPr lang="zh-Hans" altLang="en-US" sz="3200" b="1" dirty="0"/>
              <a:t> </a:t>
            </a:r>
            <a:r>
              <a:rPr lang="zh-CN" altLang="en-US" sz="3200" b="1" dirty="0"/>
              <a:t>扩展</a:t>
            </a:r>
            <a:endParaRPr lang="en-US" altLang="zh-CN" sz="3200" b="1" dirty="0"/>
          </a:p>
          <a:p>
            <a:pPr marL="34925"/>
            <a:r>
              <a:rPr lang="en" altLang="zh-CN" sz="3200" b="1" dirty="0" err="1"/>
              <a:t>RMSprop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 err="1"/>
              <a:t>Adadelta</a:t>
            </a:r>
            <a:r>
              <a:rPr lang="zh-Hans" altLang="en-US" sz="3200" b="1" dirty="0"/>
              <a:t> </a:t>
            </a:r>
            <a:r>
              <a:rPr lang="zh-CN" altLang="en-US" sz="3200" b="1" dirty="0"/>
              <a:t>特例</a:t>
            </a:r>
            <a:endParaRPr lang="en-US" altLang="zh-Hans" sz="3200" b="1" dirty="0"/>
          </a:p>
          <a:p>
            <a:pPr marL="34925"/>
            <a:r>
              <a:rPr lang="en-US" altLang="zh-Hans" sz="3200" b="1" dirty="0">
                <a:solidFill>
                  <a:srgbClr val="0000FF"/>
                </a:solidFill>
              </a:rPr>
              <a:t>Adam</a:t>
            </a:r>
            <a:r>
              <a:rPr lang="zh-Hans" altLang="en-US" sz="3200" b="1" dirty="0">
                <a:solidFill>
                  <a:srgbClr val="0000FF"/>
                </a:solidFill>
              </a:rPr>
              <a:t> </a:t>
            </a:r>
            <a:r>
              <a:rPr lang="en-US" altLang="zh-Hans" sz="3200" b="1" dirty="0">
                <a:solidFill>
                  <a:srgbClr val="0000FF"/>
                </a:solidFill>
              </a:rPr>
              <a:t>–</a:t>
            </a:r>
            <a:r>
              <a:rPr lang="zh-Hans" altLang="en-US" sz="3200" b="1" dirty="0">
                <a:solidFill>
                  <a:srgbClr val="0000FF"/>
                </a:solidFill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</a:rPr>
              <a:t>带</a:t>
            </a:r>
            <a:r>
              <a:rPr lang="en-US" altLang="zh-CN" sz="3200" b="1" dirty="0">
                <a:solidFill>
                  <a:srgbClr val="0000FF"/>
                </a:solidFill>
              </a:rPr>
              <a:t>Momentum</a:t>
            </a:r>
            <a:r>
              <a:rPr lang="zh-CN" altLang="en-US" sz="3200" b="1" dirty="0">
                <a:solidFill>
                  <a:srgbClr val="0000FF"/>
                </a:solidFill>
              </a:rPr>
              <a:t>的</a:t>
            </a:r>
            <a:r>
              <a:rPr lang="en-US" altLang="zh-CN" sz="3200" b="1" dirty="0" err="1">
                <a:solidFill>
                  <a:srgbClr val="0000FF"/>
                </a:solidFill>
              </a:rPr>
              <a:t>RMSprop</a:t>
            </a:r>
            <a:r>
              <a:rPr lang="en-US" altLang="zh-Hans" sz="3200" b="1" dirty="0">
                <a:solidFill>
                  <a:srgbClr val="0000FF"/>
                </a:solidFill>
              </a:rPr>
              <a:t>(</a:t>
            </a:r>
            <a:r>
              <a:rPr lang="zh-Hans" altLang="en-US" sz="3200" b="1" dirty="0">
                <a:solidFill>
                  <a:srgbClr val="0000FF"/>
                </a:solidFill>
              </a:rPr>
              <a:t>最多</a:t>
            </a:r>
            <a:r>
              <a:rPr lang="en-US" altLang="zh-Hans" sz="3200" b="1" dirty="0">
                <a:solidFill>
                  <a:srgbClr val="0000FF"/>
                </a:solidFill>
              </a:rPr>
              <a:t>)</a:t>
            </a:r>
          </a:p>
          <a:p>
            <a:pPr marL="34925"/>
            <a:r>
              <a:rPr lang="en-US" altLang="zh-Hans" sz="3200" b="1" dirty="0" err="1"/>
              <a:t>Adamax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Adam</a:t>
            </a:r>
            <a:r>
              <a:rPr lang="zh-CN" altLang="en-US" sz="3200" b="1" dirty="0"/>
              <a:t>变体</a:t>
            </a:r>
            <a:endParaRPr lang="en-US" altLang="zh-CN" sz="3200" b="1" dirty="0"/>
          </a:p>
          <a:p>
            <a:pPr marL="34925"/>
            <a:r>
              <a:rPr lang="en-US" altLang="zh-CN" sz="3200" b="1" dirty="0" err="1"/>
              <a:t>Nadam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zh-CN" altLang="en-US" sz="3200" b="1" dirty="0"/>
              <a:t>带</a:t>
            </a:r>
            <a:r>
              <a:rPr lang="en-US" altLang="zh-CN" sz="3200" b="1" dirty="0" err="1"/>
              <a:t>Nesterov</a:t>
            </a:r>
            <a:r>
              <a:rPr lang="zh-CN" altLang="en-US" sz="3200" b="1" dirty="0"/>
              <a:t>动量项的</a:t>
            </a:r>
            <a:r>
              <a:rPr lang="en-US" altLang="zh-CN" sz="3200" b="1" dirty="0"/>
              <a:t>Adam</a:t>
            </a:r>
            <a:endParaRPr lang="en-US" altLang="zh-Hans" sz="3200" b="1" dirty="0"/>
          </a:p>
          <a:p>
            <a:pPr marL="34925"/>
            <a:r>
              <a:rPr lang="en-US" altLang="zh-CN" sz="3600" b="1" kern="0" dirty="0">
                <a:latin typeface="FangSong"/>
              </a:rPr>
              <a:t>……</a:t>
            </a:r>
          </a:p>
          <a:p>
            <a:pPr marL="34925"/>
            <a:r>
              <a:rPr lang="en-US" altLang="zh-Hans" sz="3200" b="1" dirty="0"/>
              <a:t>AMSGRAD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2018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ICLR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Best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paper</a:t>
            </a:r>
            <a:endParaRPr lang="en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43429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err="1"/>
              <a:t>Adagrad</a:t>
            </a:r>
            <a:endParaRPr lang="zh-CN" altLang="en-US" b="1" dirty="0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/>
              <a:t>Momentum</a:t>
            </a:r>
            <a:endParaRPr lang="zh-CN" altLang="en-US" b="1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优化方法示意图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4511288" cy="3352800"/>
          </a:xfrm>
          <a:prstGeom prst="rect">
            <a:avLst/>
          </a:prstGeom>
        </p:spPr>
      </p:pic>
      <p:pic>
        <p:nvPicPr>
          <p:cNvPr id="8198" name="Picture 6" descr="https://img-blog.csdn.net/20170820110730025?watermark/2/text/aHR0cDovL2Jsb2cuY3Nkbi5uZXQvZHVndWRhaWJv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91457"/>
            <a:ext cx="5190067" cy="38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0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2435B1-B753-C944-BC6A-7006712DB3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Momentum, Nesterov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0FFF3-4EE0-3F4D-A804-CD15DEBB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68" y="990600"/>
            <a:ext cx="8879999" cy="2819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0D339C-7E3F-7F4E-B932-BCF46FA5A1A4}"/>
              </a:ext>
            </a:extLst>
          </p:cNvPr>
          <p:cNvSpPr/>
          <p:nvPr/>
        </p:nvSpPr>
        <p:spPr>
          <a:xfrm>
            <a:off x="1532918" y="3886201"/>
            <a:ext cx="42582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t 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时刻的下降方向，不仅由当前点的梯度方向决定，而且由此前累积的下降方向决定。</a:t>
            </a:r>
            <a:endParaRPr lang="en-US" altLang="zh-CN" sz="2000" dirty="0">
              <a:solidFill>
                <a:srgbClr val="0000FF"/>
              </a:solidFill>
              <a:latin typeface="Helvetica Neue" panose="02000503000000020004" pitchFamily="2" charset="0"/>
            </a:endParaRPr>
          </a:p>
          <a:p>
            <a:r>
              <a:rPr lang="el-GR" altLang="zh-CN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β1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的经验值为</a:t>
            </a:r>
            <a:r>
              <a:rPr lang="en-US" altLang="zh-CN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0.9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，这就意味着</a:t>
            </a:r>
            <a:r>
              <a:rPr lang="zh-CN" altLang="en-US" sz="2000" u="sng" dirty="0">
                <a:solidFill>
                  <a:srgbClr val="0000FF"/>
                </a:solidFill>
                <a:latin typeface="Helvetica Neue" panose="02000503000000020004" pitchFamily="2" charset="0"/>
              </a:rPr>
              <a:t>下降方向主要是此前累积的下降方向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，并略微偏向当前时刻的下降方向。想象高速公路上汽车转弯，在高速向前的同时略微偏向，急转弯可是要出事的。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D4A2B1-56BF-054C-8796-BD0950E6CB66}"/>
              </a:ext>
            </a:extLst>
          </p:cNvPr>
          <p:cNvSpPr/>
          <p:nvPr/>
        </p:nvSpPr>
        <p:spPr>
          <a:xfrm>
            <a:off x="5941424" y="3901858"/>
            <a:ext cx="47109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t </a:t>
            </a:r>
            <a:r>
              <a:rPr lang="zh-CN" altLang="en-US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的主要下降方向是由累积动量决定的，自己的梯度方向说了也不算，那与其看当前梯度方向，不如先看看</a:t>
            </a:r>
            <a:r>
              <a:rPr lang="zh-CN" altLang="en-US" sz="2000" u="sng" dirty="0">
                <a:solidFill>
                  <a:srgbClr val="C00000"/>
                </a:solidFill>
                <a:latin typeface="Helvetica Neue" panose="02000503000000020004" pitchFamily="2" charset="0"/>
              </a:rPr>
              <a:t>如果跟着累积动量走了一步，那个时候再怎么走</a:t>
            </a:r>
            <a:r>
              <a:rPr lang="zh-CN" altLang="en-US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。因此，</a:t>
            </a:r>
            <a:r>
              <a:rPr lang="en" altLang="zh-CN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NAG</a:t>
            </a:r>
            <a:r>
              <a:rPr lang="zh-CN" altLang="en-US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计算如果按照累积动量走了一步，那个时候的下降方向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1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9E24368-8A21-DA48-9C86-4408B605D9F1}"/>
              </a:ext>
            </a:extLst>
          </p:cNvPr>
          <p:cNvSpPr/>
          <p:nvPr/>
        </p:nvSpPr>
        <p:spPr>
          <a:xfrm>
            <a:off x="1219200" y="1981200"/>
            <a:ext cx="9383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overview of gradient descent optimization algorithms,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THE CONVERGENCE OF ADAM AND BEYOND</a:t>
            </a: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Han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</a:t>
            </a:r>
            <a:r>
              <a:rPr lang="zh-Hans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paper,</a:t>
            </a:r>
            <a:r>
              <a:rPr lang="zh-Hans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ICLR2018</a:t>
            </a:r>
            <a:r>
              <a:rPr lang="en-US" altLang="zh-Han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AMSGRAD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相关论文</a:t>
            </a:r>
          </a:p>
        </p:txBody>
      </p:sp>
    </p:spTree>
    <p:extLst>
      <p:ext uri="{BB962C8B-B14F-4D97-AF65-F5344CB8AC3E}">
        <p14:creationId xmlns:p14="http://schemas.microsoft.com/office/powerpoint/2010/main" val="197648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/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性模型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1517" y="3282954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4525" y="228473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7589" y="237464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1433" y="278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1433" y="1923546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3289" y="1487679"/>
            <a:ext cx="1050290" cy="2557780"/>
          </a:xfrm>
          <a:custGeom>
            <a:avLst/>
            <a:gdLst/>
            <a:ahLst/>
            <a:cxnLst/>
            <a:rect l="l" t="t" r="r" b="b"/>
            <a:pathLst>
              <a:path w="1050289" h="2557779">
                <a:moveTo>
                  <a:pt x="1049909" y="0"/>
                </a:moveTo>
                <a:lnTo>
                  <a:pt x="0" y="2557399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6457" y="265963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5229" y="2912622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17330" y="213842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64858" y="337591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01861" y="248132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5779" y="2138427"/>
            <a:ext cx="2941955" cy="1445895"/>
          </a:xfrm>
          <a:custGeom>
            <a:avLst/>
            <a:gdLst/>
            <a:ahLst/>
            <a:cxnLst/>
            <a:rect l="l" t="t" r="r" b="b"/>
            <a:pathLst>
              <a:path w="2941954" h="1445895">
                <a:moveTo>
                  <a:pt x="2941447" y="0"/>
                </a:moveTo>
                <a:lnTo>
                  <a:pt x="0" y="1445514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91634" y="1960119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8671" y="3247899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86706" y="2776984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6562" y="2543812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214884"/>
                </a:moveTo>
                <a:lnTo>
                  <a:pt x="107442" y="0"/>
                </a:lnTo>
                <a:lnTo>
                  <a:pt x="214884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23183" y="2885187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0" y="214884"/>
                </a:moveTo>
                <a:lnTo>
                  <a:pt x="108204" y="0"/>
                </a:lnTo>
                <a:lnTo>
                  <a:pt x="216408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37231" y="1069848"/>
            <a:ext cx="3691254" cy="276999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0489" algn="r"/>
            <a:r>
              <a:rPr dirty="0">
                <a:latin typeface="FangSong"/>
                <a:cs typeface="FangSong"/>
              </a:rPr>
              <a:t>分类</a:t>
            </a:r>
            <a:endParaRPr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17920" y="1066801"/>
            <a:ext cx="3691254" cy="276999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39065" algn="r"/>
            <a:r>
              <a:rPr dirty="0">
                <a:latin typeface="FangSong"/>
                <a:cs typeface="FangSong"/>
              </a:rPr>
              <a:t>回归</a:t>
            </a:r>
            <a:endParaRPr>
              <a:latin typeface="FangSong"/>
              <a:cs typeface="FangSong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95538" y="4140200"/>
            <a:ext cx="3178175" cy="127000"/>
          </a:xfrm>
          <a:custGeom>
            <a:avLst/>
            <a:gdLst/>
            <a:ahLst/>
            <a:cxnLst/>
            <a:rect l="l" t="t" r="r" b="b"/>
            <a:pathLst>
              <a:path w="3178175" h="127000">
                <a:moveTo>
                  <a:pt x="3158424" y="53467"/>
                </a:moveTo>
                <a:lnTo>
                  <a:pt x="3101860" y="53467"/>
                </a:lnTo>
                <a:lnTo>
                  <a:pt x="3101987" y="73279"/>
                </a:lnTo>
                <a:lnTo>
                  <a:pt x="3093961" y="73291"/>
                </a:lnTo>
                <a:lnTo>
                  <a:pt x="3051187" y="127000"/>
                </a:lnTo>
                <a:lnTo>
                  <a:pt x="3178060" y="63246"/>
                </a:lnTo>
                <a:lnTo>
                  <a:pt x="3158424" y="53467"/>
                </a:lnTo>
                <a:close/>
              </a:path>
              <a:path w="3178175" h="127000">
                <a:moveTo>
                  <a:pt x="3093929" y="53479"/>
                </a:moveTo>
                <a:lnTo>
                  <a:pt x="0" y="58293"/>
                </a:lnTo>
                <a:lnTo>
                  <a:pt x="25" y="78105"/>
                </a:lnTo>
                <a:lnTo>
                  <a:pt x="3093971" y="73279"/>
                </a:lnTo>
                <a:lnTo>
                  <a:pt x="3101860" y="63373"/>
                </a:lnTo>
                <a:lnTo>
                  <a:pt x="3093929" y="53479"/>
                </a:lnTo>
                <a:close/>
              </a:path>
              <a:path w="3178175" h="127000">
                <a:moveTo>
                  <a:pt x="3101860" y="53467"/>
                </a:moveTo>
                <a:lnTo>
                  <a:pt x="3093929" y="53479"/>
                </a:lnTo>
                <a:lnTo>
                  <a:pt x="3101860" y="63373"/>
                </a:lnTo>
                <a:lnTo>
                  <a:pt x="3093961" y="73291"/>
                </a:lnTo>
                <a:lnTo>
                  <a:pt x="3101987" y="73279"/>
                </a:lnTo>
                <a:lnTo>
                  <a:pt x="3101860" y="53467"/>
                </a:lnTo>
                <a:close/>
              </a:path>
              <a:path w="3178175" h="127000">
                <a:moveTo>
                  <a:pt x="3051060" y="0"/>
                </a:moveTo>
                <a:lnTo>
                  <a:pt x="3093929" y="53479"/>
                </a:lnTo>
                <a:lnTo>
                  <a:pt x="3158424" y="53467"/>
                </a:lnTo>
                <a:lnTo>
                  <a:pt x="3051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72410" y="1461772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85" y="76200"/>
                </a:moveTo>
                <a:lnTo>
                  <a:pt x="54171" y="83987"/>
                </a:lnTo>
                <a:lnTo>
                  <a:pt x="17805" y="2741803"/>
                </a:lnTo>
                <a:lnTo>
                  <a:pt x="37617" y="2742057"/>
                </a:lnTo>
                <a:lnTo>
                  <a:pt x="73983" y="84263"/>
                </a:lnTo>
                <a:lnTo>
                  <a:pt x="64185" y="76200"/>
                </a:lnTo>
                <a:close/>
              </a:path>
              <a:path w="127000" h="2742565">
                <a:moveTo>
                  <a:pt x="101964" y="76073"/>
                </a:moveTo>
                <a:lnTo>
                  <a:pt x="54279" y="76073"/>
                </a:lnTo>
                <a:lnTo>
                  <a:pt x="74091" y="76327"/>
                </a:lnTo>
                <a:lnTo>
                  <a:pt x="73983" y="84263"/>
                </a:lnTo>
                <a:lnTo>
                  <a:pt x="126987" y="127889"/>
                </a:lnTo>
                <a:lnTo>
                  <a:pt x="101964" y="76073"/>
                </a:lnTo>
                <a:close/>
              </a:path>
              <a:path w="127000" h="2742565">
                <a:moveTo>
                  <a:pt x="65227" y="0"/>
                </a:moveTo>
                <a:lnTo>
                  <a:pt x="0" y="126111"/>
                </a:lnTo>
                <a:lnTo>
                  <a:pt x="54171" y="83987"/>
                </a:lnTo>
                <a:lnTo>
                  <a:pt x="54279" y="76073"/>
                </a:lnTo>
                <a:lnTo>
                  <a:pt x="101964" y="76073"/>
                </a:lnTo>
                <a:lnTo>
                  <a:pt x="65227" y="0"/>
                </a:lnTo>
                <a:close/>
              </a:path>
              <a:path w="127000" h="2742565">
                <a:moveTo>
                  <a:pt x="64185" y="76200"/>
                </a:moveTo>
                <a:lnTo>
                  <a:pt x="73983" y="84263"/>
                </a:lnTo>
                <a:lnTo>
                  <a:pt x="74091" y="76327"/>
                </a:lnTo>
                <a:lnTo>
                  <a:pt x="64185" y="76200"/>
                </a:lnTo>
                <a:close/>
              </a:path>
              <a:path w="127000" h="2742565">
                <a:moveTo>
                  <a:pt x="54279" y="76073"/>
                </a:moveTo>
                <a:lnTo>
                  <a:pt x="54171" y="83987"/>
                </a:lnTo>
                <a:lnTo>
                  <a:pt x="64185" y="76200"/>
                </a:lnTo>
                <a:lnTo>
                  <a:pt x="54279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1561" y="4140200"/>
            <a:ext cx="3308350" cy="127000"/>
          </a:xfrm>
          <a:custGeom>
            <a:avLst/>
            <a:gdLst/>
            <a:ahLst/>
            <a:cxnLst/>
            <a:rect l="l" t="t" r="r" b="b"/>
            <a:pathLst>
              <a:path w="3308350" h="127000">
                <a:moveTo>
                  <a:pt x="3288566" y="53466"/>
                </a:moveTo>
                <a:lnTo>
                  <a:pt x="3232023" y="53466"/>
                </a:lnTo>
                <a:lnTo>
                  <a:pt x="3232023" y="73278"/>
                </a:lnTo>
                <a:lnTo>
                  <a:pt x="3224118" y="73298"/>
                </a:lnTo>
                <a:lnTo>
                  <a:pt x="3181350" y="126999"/>
                </a:lnTo>
                <a:lnTo>
                  <a:pt x="3308223" y="63245"/>
                </a:lnTo>
                <a:lnTo>
                  <a:pt x="3288566" y="53466"/>
                </a:lnTo>
                <a:close/>
              </a:path>
              <a:path w="3308350" h="127000">
                <a:moveTo>
                  <a:pt x="3224078" y="53486"/>
                </a:moveTo>
                <a:lnTo>
                  <a:pt x="0" y="61340"/>
                </a:lnTo>
                <a:lnTo>
                  <a:pt x="0" y="81152"/>
                </a:lnTo>
                <a:lnTo>
                  <a:pt x="3224118" y="73298"/>
                </a:lnTo>
                <a:lnTo>
                  <a:pt x="3232023" y="63372"/>
                </a:lnTo>
                <a:lnTo>
                  <a:pt x="3224078" y="53486"/>
                </a:lnTo>
                <a:close/>
              </a:path>
              <a:path w="3308350" h="127000">
                <a:moveTo>
                  <a:pt x="3232023" y="63372"/>
                </a:moveTo>
                <a:lnTo>
                  <a:pt x="3224118" y="73298"/>
                </a:lnTo>
                <a:lnTo>
                  <a:pt x="3232023" y="73278"/>
                </a:lnTo>
                <a:lnTo>
                  <a:pt x="3232023" y="63372"/>
                </a:lnTo>
                <a:close/>
              </a:path>
              <a:path w="3308350" h="127000">
                <a:moveTo>
                  <a:pt x="3232023" y="53466"/>
                </a:moveTo>
                <a:lnTo>
                  <a:pt x="3224078" y="53486"/>
                </a:lnTo>
                <a:lnTo>
                  <a:pt x="3232023" y="63372"/>
                </a:lnTo>
                <a:lnTo>
                  <a:pt x="3232023" y="53466"/>
                </a:lnTo>
                <a:close/>
              </a:path>
              <a:path w="3308350" h="127000">
                <a:moveTo>
                  <a:pt x="3181096" y="0"/>
                </a:moveTo>
                <a:lnTo>
                  <a:pt x="3224078" y="53486"/>
                </a:lnTo>
                <a:lnTo>
                  <a:pt x="3288566" y="53466"/>
                </a:lnTo>
                <a:lnTo>
                  <a:pt x="318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9971" y="1464819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34" y="76200"/>
                </a:moveTo>
                <a:lnTo>
                  <a:pt x="54120" y="83993"/>
                </a:lnTo>
                <a:lnTo>
                  <a:pt x="17779" y="2741803"/>
                </a:lnTo>
                <a:lnTo>
                  <a:pt x="37591" y="2742057"/>
                </a:lnTo>
                <a:lnTo>
                  <a:pt x="73932" y="84255"/>
                </a:lnTo>
                <a:lnTo>
                  <a:pt x="64134" y="76200"/>
                </a:lnTo>
                <a:close/>
              </a:path>
              <a:path w="127000" h="2742565">
                <a:moveTo>
                  <a:pt x="101941" y="76073"/>
                </a:moveTo>
                <a:lnTo>
                  <a:pt x="54228" y="76073"/>
                </a:lnTo>
                <a:lnTo>
                  <a:pt x="74040" y="76327"/>
                </a:lnTo>
                <a:lnTo>
                  <a:pt x="73932" y="84255"/>
                </a:lnTo>
                <a:lnTo>
                  <a:pt x="126999" y="127889"/>
                </a:lnTo>
                <a:lnTo>
                  <a:pt x="101941" y="76073"/>
                </a:lnTo>
                <a:close/>
              </a:path>
              <a:path w="127000" h="2742565">
                <a:moveTo>
                  <a:pt x="65150" y="0"/>
                </a:moveTo>
                <a:lnTo>
                  <a:pt x="0" y="126111"/>
                </a:lnTo>
                <a:lnTo>
                  <a:pt x="54120" y="83993"/>
                </a:lnTo>
                <a:lnTo>
                  <a:pt x="54228" y="76073"/>
                </a:lnTo>
                <a:lnTo>
                  <a:pt x="101941" y="76073"/>
                </a:lnTo>
                <a:lnTo>
                  <a:pt x="65150" y="0"/>
                </a:lnTo>
                <a:close/>
              </a:path>
              <a:path w="127000" h="2742565">
                <a:moveTo>
                  <a:pt x="64134" y="76200"/>
                </a:moveTo>
                <a:lnTo>
                  <a:pt x="73932" y="84255"/>
                </a:lnTo>
                <a:lnTo>
                  <a:pt x="74040" y="76327"/>
                </a:lnTo>
                <a:lnTo>
                  <a:pt x="64134" y="76200"/>
                </a:lnTo>
                <a:close/>
              </a:path>
              <a:path w="127000" h="2742565">
                <a:moveTo>
                  <a:pt x="54228" y="76073"/>
                </a:moveTo>
                <a:lnTo>
                  <a:pt x="54120" y="83993"/>
                </a:lnTo>
                <a:lnTo>
                  <a:pt x="64134" y="76200"/>
                </a:lnTo>
                <a:lnTo>
                  <a:pt x="54228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77590" y="4926712"/>
            <a:ext cx="4628387" cy="60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63394" y="4418075"/>
            <a:ext cx="85204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线性</a:t>
            </a:r>
            <a:r>
              <a:rPr sz="2000" dirty="0">
                <a:latin typeface="FangSong"/>
                <a:cs typeface="FangSong"/>
              </a:rPr>
              <a:t>模型</a:t>
            </a:r>
            <a:r>
              <a:rPr spc="-15" dirty="0">
                <a:latin typeface="Verdana"/>
                <a:cs typeface="Verdana"/>
              </a:rPr>
              <a:t>(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30" dirty="0">
                <a:latin typeface="Verdana"/>
                <a:cs typeface="Verdana"/>
              </a:rPr>
              <a:t>n</a:t>
            </a:r>
            <a:r>
              <a:rPr spc="-15" dirty="0">
                <a:latin typeface="Verdana"/>
                <a:cs typeface="Verdana"/>
              </a:rPr>
              <a:t>e</a:t>
            </a:r>
            <a:r>
              <a:rPr spc="-25" dirty="0">
                <a:latin typeface="Verdana"/>
                <a:cs typeface="Verdana"/>
              </a:rPr>
              <a:t>a</a:t>
            </a:r>
            <a:r>
              <a:rPr spc="-10" dirty="0">
                <a:latin typeface="Verdana"/>
                <a:cs typeface="Verdana"/>
              </a:rPr>
              <a:t>r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mo</a:t>
            </a:r>
            <a:r>
              <a:rPr spc="-25" dirty="0">
                <a:latin typeface="Verdana"/>
                <a:cs typeface="Verdana"/>
              </a:rPr>
              <a:t>d</a:t>
            </a:r>
            <a:r>
              <a:rPr dirty="0">
                <a:latin typeface="Verdana"/>
                <a:cs typeface="Verdana"/>
              </a:rPr>
              <a:t>el</a:t>
            </a:r>
            <a:r>
              <a:rPr spc="5" dirty="0">
                <a:latin typeface="Verdana"/>
                <a:cs typeface="Verdana"/>
              </a:rPr>
              <a:t>)</a:t>
            </a:r>
            <a:r>
              <a:rPr sz="2000" spc="10" dirty="0">
                <a:latin typeface="FangSong"/>
                <a:cs typeface="FangSong"/>
              </a:rPr>
              <a:t>试图</a:t>
            </a:r>
            <a:r>
              <a:rPr sz="2000" dirty="0">
                <a:latin typeface="FangSong"/>
                <a:cs typeface="FangSong"/>
              </a:rPr>
              <a:t>学得一个</a:t>
            </a:r>
            <a:r>
              <a:rPr sz="2000" spc="-15" dirty="0">
                <a:latin typeface="FangSong"/>
                <a:cs typeface="FangSong"/>
              </a:rPr>
              <a:t>通</a:t>
            </a:r>
            <a:r>
              <a:rPr sz="2000" dirty="0">
                <a:latin typeface="FangSong"/>
                <a:cs typeface="FangSong"/>
              </a:rPr>
              <a:t>过属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的线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组合</a:t>
            </a:r>
            <a:r>
              <a:rPr sz="2000" spc="-15" dirty="0">
                <a:latin typeface="FangSong"/>
                <a:cs typeface="FangSong"/>
              </a:rPr>
              <a:t>来</a:t>
            </a:r>
            <a:r>
              <a:rPr sz="2000" dirty="0">
                <a:latin typeface="FangSong"/>
                <a:cs typeface="FangSong"/>
              </a:rPr>
              <a:t>进行</a:t>
            </a:r>
            <a:r>
              <a:rPr sz="2000" spc="-15" dirty="0">
                <a:latin typeface="FangSong"/>
                <a:cs typeface="FangSong"/>
              </a:rPr>
              <a:t>预</a:t>
            </a:r>
            <a:r>
              <a:rPr sz="2000" dirty="0">
                <a:latin typeface="FangSong"/>
                <a:cs typeface="FangSong"/>
              </a:rPr>
              <a:t>测的</a:t>
            </a:r>
            <a:r>
              <a:rPr sz="2000" spc="-15" dirty="0">
                <a:latin typeface="FangSong"/>
                <a:cs typeface="FangSong"/>
              </a:rPr>
              <a:t>函</a:t>
            </a:r>
            <a:r>
              <a:rPr sz="2000" dirty="0">
                <a:latin typeface="FangSong"/>
                <a:cs typeface="FangSong"/>
              </a:rPr>
              <a:t>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04092" y="5749288"/>
            <a:ext cx="2113787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25979" y="5875660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FangSong"/>
                <a:cs typeface="FangSong"/>
              </a:rPr>
              <a:t>向量形式：</a:t>
            </a:r>
            <a:endParaRPr>
              <a:latin typeface="FangSong"/>
              <a:cs typeface="FangSong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975" y="5853085"/>
            <a:ext cx="28213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简单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、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基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本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、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可理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解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好</a:t>
            </a:r>
            <a:endParaRPr sz="20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255901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CA89D4-4FEF-C74F-9A9E-EF706E15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DA0511-7362-F643-ABBD-94F45E77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93" y="-1"/>
            <a:ext cx="9125607" cy="6844205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700642B-D6D6-D047-97E0-CFF1F7A61F41}"/>
              </a:ext>
            </a:extLst>
          </p:cNvPr>
          <p:cNvCxnSpPr/>
          <p:nvPr/>
        </p:nvCxnSpPr>
        <p:spPr>
          <a:xfrm>
            <a:off x="4953000" y="4114800"/>
            <a:ext cx="304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25E9A81-3A0B-484B-8786-8A1224577919}"/>
              </a:ext>
            </a:extLst>
          </p:cNvPr>
          <p:cNvCxnSpPr>
            <a:cxnSpLocks/>
          </p:cNvCxnSpPr>
          <p:nvPr/>
        </p:nvCxnSpPr>
        <p:spPr>
          <a:xfrm>
            <a:off x="4953000" y="5867400"/>
            <a:ext cx="45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F14DA86-A460-7445-AC0F-979D278BD887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1219200"/>
            <a:ext cx="533400" cy="10668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CE45C57-F661-D848-8B21-60A40992258F}"/>
              </a:ext>
            </a:extLst>
          </p:cNvPr>
          <p:cNvSpPr/>
          <p:nvPr/>
        </p:nvSpPr>
        <p:spPr>
          <a:xfrm>
            <a:off x="1655380" y="-1"/>
            <a:ext cx="901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John Duchi, Elad Hazan, and Yoram Singer. Adaptive Subgradient Methods for Online Learning and Stochastic Optimization. </a:t>
            </a:r>
            <a:r>
              <a:rPr lang="en-US" altLang="zh-Hans" dirty="0">
                <a:solidFill>
                  <a:srgbClr val="0000FF"/>
                </a:solidFill>
              </a:rPr>
              <a:t>JMLR</a:t>
            </a:r>
            <a:r>
              <a:rPr lang="zh-CN" altLang="en-US" dirty="0">
                <a:solidFill>
                  <a:srgbClr val="0000FF"/>
                </a:solidFill>
              </a:rPr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2056253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E38AF4-DFDC-AB4B-9214-8DBDDF10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150"/>
            <a:ext cx="9067801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24434-27C9-8942-B74E-E98E2B8D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55" y="-1"/>
            <a:ext cx="9138745" cy="68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69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7743A9-B92F-3A4E-AC0F-045A5477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1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/>
              <a:t>–</a:t>
            </a:r>
            <a:r>
              <a:rPr lang="zh-CN" altLang="en-US" dirty="0"/>
              <a:t> 随机梯度下降</a:t>
            </a:r>
            <a:r>
              <a:rPr lang="en-US" altLang="zh-CN" dirty="0"/>
              <a:t>(SGD)</a:t>
            </a:r>
            <a:endParaRPr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25607" y="1143000"/>
            <a:ext cx="8378480" cy="1111088"/>
            <a:chOff x="201607" y="1624530"/>
            <a:chExt cx="8378480" cy="1111088"/>
          </a:xfrm>
        </p:grpSpPr>
        <p:sp>
          <p:nvSpPr>
            <p:cNvPr id="4" name="object 4"/>
            <p:cNvSpPr/>
            <p:nvPr/>
          </p:nvSpPr>
          <p:spPr>
            <a:xfrm>
              <a:off x="1842910" y="2735618"/>
              <a:ext cx="5095875" cy="0"/>
            </a:xfrm>
            <a:custGeom>
              <a:avLst/>
              <a:gdLst/>
              <a:ahLst/>
              <a:cxnLst/>
              <a:rect l="l" t="t" r="r" b="b"/>
              <a:pathLst>
                <a:path w="5095875">
                  <a:moveTo>
                    <a:pt x="0" y="0"/>
                  </a:moveTo>
                  <a:lnTo>
                    <a:pt x="5095538" y="0"/>
                  </a:lnTo>
                </a:path>
              </a:pathLst>
            </a:custGeom>
            <a:ln w="28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232120" y="1624530"/>
              <a:ext cx="80463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00000"/>
                  </a:solidFill>
                  <a:latin typeface="Verdana" charset="0"/>
                </a:rPr>
                <a:t>批量梯度下降算法过程：</a:t>
              </a:r>
              <a:endParaRPr lang="en-US" altLang="zh-CN" sz="2400" b="1" dirty="0">
                <a:solidFill>
                  <a:srgbClr val="000000"/>
                </a:solidFill>
                <a:latin typeface="Verdana" charset="0"/>
              </a:endParaRPr>
            </a:p>
            <a:p>
              <a:endParaRPr lang="en-US" altLang="zh-CN" sz="2400" b="1" dirty="0">
                <a:solidFill>
                  <a:srgbClr val="000000"/>
                </a:solidFill>
                <a:latin typeface="Verdana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1607" y="2195463"/>
              <a:ext cx="83784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Verdana" charset="0"/>
                </a:rPr>
                <a:t>4.</a:t>
              </a:r>
              <a:r>
                <a:rPr lang="zh-CN" altLang="en-US" sz="2000" dirty="0"/>
                <a:t>更新</a:t>
              </a:r>
              <a:r>
                <a:rPr lang="zh-CN" altLang="en-US" sz="2000" dirty="0">
                  <a:solidFill>
                    <a:srgbClr val="FF0000"/>
                  </a:solidFill>
                </a:rPr>
                <a:t>所有的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θ</a:t>
              </a:r>
              <a:r>
                <a:rPr lang="zh-CN" altLang="en-US" sz="2000" dirty="0"/>
                <a:t>，对于</a:t>
              </a:r>
              <a:r>
                <a:rPr lang="en-US" altLang="zh-CN" sz="2000" dirty="0" err="1"/>
                <a:t>θ</a:t>
              </a:r>
              <a:r>
                <a:rPr lang="en-US" altLang="zh-CN" sz="2000" baseline="-25000" dirty="0" err="1"/>
                <a:t>i</a:t>
              </a:r>
              <a:r>
                <a:rPr lang="zh-CN" altLang="en-US" sz="2000" dirty="0"/>
                <a:t>，其更新表达式如下。</a:t>
              </a:r>
              <a:r>
                <a:rPr lang="zh-CN" altLang="en-US" sz="2000" dirty="0">
                  <a:solidFill>
                    <a:srgbClr val="0000FF"/>
                  </a:solidFill>
                </a:rPr>
                <a:t>更新完毕后继续转入步骤</a:t>
              </a:r>
              <a:r>
                <a:rPr lang="en-US" altLang="zh-CN" sz="2000" dirty="0">
                  <a:solidFill>
                    <a:srgbClr val="0000FF"/>
                  </a:solidFill>
                </a:rPr>
                <a:t>1</a:t>
              </a:r>
              <a:r>
                <a:rPr lang="en-US" altLang="zh-CN" sz="2000" dirty="0"/>
                <a:t>.</a:t>
              </a:r>
              <a:endParaRPr lang="zh-CN" altLang="en-US" sz="20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56F534A-F8C2-2E4D-ACAA-DDF0380F7668}"/>
              </a:ext>
            </a:extLst>
          </p:cNvPr>
          <p:cNvSpPr/>
          <p:nvPr/>
        </p:nvSpPr>
        <p:spPr>
          <a:xfrm>
            <a:off x="2057400" y="2867349"/>
            <a:ext cx="449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推广至</a:t>
            </a:r>
            <a:r>
              <a:rPr lang="zh-Han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Verdana" panose="020B0604030504040204" pitchFamily="34" charset="0"/>
              </a:rPr>
              <a:t>m</a:t>
            </a:r>
            <a:r>
              <a:rPr lang="zh-Hans" altLang="en-US" dirty="0">
                <a:solidFill>
                  <a:srgbClr val="0000FF"/>
                </a:solidFill>
                <a:latin typeface="Verdana" panose="020B0604030504040204" pitchFamily="34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Verdana" panose="020B0604030504040204" pitchFamily="34" charset="0"/>
              </a:rPr>
              <a:t>个训练样本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，则迭代表达式为：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C61F2A-66DD-7848-9F13-84E276B7F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3236682"/>
            <a:ext cx="3749160" cy="937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6DB233B-3024-4C43-8631-86429B4F4E1B}"/>
              </a:ext>
            </a:extLst>
          </p:cNvPr>
          <p:cNvSpPr/>
          <p:nvPr/>
        </p:nvSpPr>
        <p:spPr>
          <a:xfrm>
            <a:off x="1982143" y="4010873"/>
            <a:ext cx="85023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但</a:t>
            </a:r>
            <a:r>
              <a:rPr lang="zh-CN" altLang="en-US" sz="2000" dirty="0">
                <a:solidFill>
                  <a:srgbClr val="0000FF"/>
                </a:solidFill>
                <a:latin typeface="Verdana" panose="020B0604030504040204" pitchFamily="34" charset="0"/>
              </a:rPr>
              <a:t>批量梯度下降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的每一次迭代都要</a:t>
            </a:r>
            <a:r>
              <a:rPr lang="zh-CN" altLang="en-US" sz="2000" dirty="0">
                <a:solidFill>
                  <a:srgbClr val="0000FF"/>
                </a:solidFill>
                <a:latin typeface="Verdana" panose="020B0604030504040204" pitchFamily="34" charset="0"/>
              </a:rPr>
              <a:t>遍历所有训练样本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，不适用于训练样本数量极多的情况，于是提出了</a:t>
            </a:r>
            <a:r>
              <a:rPr lang="zh-CN" altLang="en-US" sz="2000" b="1" dirty="0">
                <a:solidFill>
                  <a:srgbClr val="0000FF"/>
                </a:solidFill>
                <a:latin typeface="Verdana" panose="020B0604030504040204" pitchFamily="34" charset="0"/>
              </a:rPr>
              <a:t>随机梯度下降</a:t>
            </a:r>
            <a:r>
              <a:rPr lang="en-US" altLang="zh-CN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" altLang="zh-CN" sz="2000" b="1" dirty="0">
                <a:solidFill>
                  <a:srgbClr val="0000FF"/>
                </a:solidFill>
                <a:latin typeface="Verdana" panose="020B0604030504040204" pitchFamily="34" charset="0"/>
              </a:rPr>
              <a:t>Stochastic Gradient Descent</a:t>
            </a:r>
            <a:r>
              <a:rPr lang="en" altLang="zh-CN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法：</a:t>
            </a:r>
            <a:endParaRPr lang="en-US" altLang="zh-CN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同一轮迭代中，每次更新都</a:t>
            </a:r>
            <a:r>
              <a:rPr lang="zh-CN" altLang="en-US" sz="2000" dirty="0">
                <a:solidFill>
                  <a:srgbClr val="0000FF"/>
                </a:solidFill>
              </a:rPr>
              <a:t>只使用第</a:t>
            </a:r>
            <a:r>
              <a:rPr lang="zh-Hans" altLang="en-US" sz="2000" dirty="0">
                <a:solidFill>
                  <a:srgbClr val="0000FF"/>
                </a:solidFill>
              </a:rPr>
              <a:t>  </a:t>
            </a:r>
            <a:r>
              <a:rPr lang="en" altLang="zh-CN" sz="2000" dirty="0">
                <a:solidFill>
                  <a:srgbClr val="0000FF"/>
                </a:solidFill>
              </a:rPr>
              <a:t>j</a:t>
            </a:r>
            <a:r>
              <a:rPr lang="zh-Hans" altLang="en-US" sz="2000" dirty="0">
                <a:solidFill>
                  <a:srgbClr val="0000FF"/>
                </a:solidFill>
              </a:rPr>
              <a:t> </a:t>
            </a:r>
            <a:r>
              <a:rPr lang="zh-CN" altLang="en-US" sz="2000" dirty="0">
                <a:solidFill>
                  <a:srgbClr val="0000FF"/>
                </a:solidFill>
              </a:rPr>
              <a:t>个样本</a:t>
            </a:r>
            <a:r>
              <a:rPr lang="zh-Hans" altLang="en-US" sz="2000" dirty="0"/>
              <a:t>，</a:t>
            </a:r>
            <a:r>
              <a:rPr lang="zh-CN" altLang="en-US" sz="2000" dirty="0"/>
              <a:t>速度比批量梯度下降快了很多。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817FBF-EF86-AB4A-BCA6-6BF28E317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633527"/>
            <a:ext cx="3062051" cy="3751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100615"/>
            <a:ext cx="7524988" cy="815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03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FF61D9-34D3-A847-930C-80DA9D92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C285920-0F70-D741-8EE5-0601BBF93746}"/>
              </a:ext>
            </a:extLst>
          </p:cNvPr>
          <p:cNvCxnSpPr/>
          <p:nvPr/>
        </p:nvCxnSpPr>
        <p:spPr>
          <a:xfrm>
            <a:off x="2362200" y="4953000"/>
            <a:ext cx="2667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A1D729D-3BBB-B241-83C3-0B6E0B4B8556}"/>
              </a:ext>
            </a:extLst>
          </p:cNvPr>
          <p:cNvCxnSpPr>
            <a:cxnSpLocks/>
          </p:cNvCxnSpPr>
          <p:nvPr/>
        </p:nvCxnSpPr>
        <p:spPr>
          <a:xfrm>
            <a:off x="8839200" y="5867400"/>
            <a:ext cx="381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38938C5-2EE5-6B42-810A-3CCA9A56858B}"/>
              </a:ext>
            </a:extLst>
          </p:cNvPr>
          <p:cNvCxnSpPr>
            <a:cxnSpLocks/>
          </p:cNvCxnSpPr>
          <p:nvPr/>
        </p:nvCxnSpPr>
        <p:spPr>
          <a:xfrm>
            <a:off x="7620000" y="3505200"/>
            <a:ext cx="381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803438C-95FE-A24E-B839-09FE782EE62B}"/>
              </a:ext>
            </a:extLst>
          </p:cNvPr>
          <p:cNvCxnSpPr/>
          <p:nvPr/>
        </p:nvCxnSpPr>
        <p:spPr>
          <a:xfrm>
            <a:off x="7848600" y="3581400"/>
            <a:ext cx="1066800" cy="182880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82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66CA7C-58AA-BF43-9B00-9C46D1D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2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个样本，每个样本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维特征，用批量梯度下降的方式更新一轮参数</a:t>
            </a:r>
            <a:r>
              <a:rPr lang="el-GR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θ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，每个样本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x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的预测值分别会被计算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多少次？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0" y="36686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n+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438400" y="4519038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527955" y="4465767"/>
                <a:ext cx="3195362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/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/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55" y="4465767"/>
                <a:ext cx="3195362" cy="13150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082375" y="3954550"/>
                <a:ext cx="2667000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375" y="3954550"/>
                <a:ext cx="2667000" cy="312650"/>
              </a:xfrm>
              <a:prstGeom prst="rect">
                <a:avLst/>
              </a:prstGeom>
              <a:blipFill>
                <a:blip r:embed="rId2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880755" y="4419600"/>
                <a:ext cx="927177" cy="1407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/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/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55" y="4419600"/>
                <a:ext cx="927177" cy="1407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527955" y="3115557"/>
                <a:ext cx="87145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55" y="3115557"/>
                <a:ext cx="871457" cy="5735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343400" y="3241802"/>
                <a:ext cx="1184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241802"/>
                <a:ext cx="1184555" cy="276999"/>
              </a:xfrm>
              <a:prstGeom prst="rect">
                <a:avLst/>
              </a:prstGeom>
              <a:blipFill>
                <a:blip r:embed="rId28"/>
                <a:stretch>
                  <a:fillRect l="-3093" r="-1031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269958" y="2957641"/>
                <a:ext cx="2697469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958" y="2957641"/>
                <a:ext cx="2697469" cy="87985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2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线性回归</a:t>
            </a:r>
            <a:r>
              <a:rPr lang="en-US" altLang="zh-CN"/>
              <a:t>-</a:t>
            </a:r>
            <a:r>
              <a:rPr lang="zh-CN" altLang="en-US"/>
              <a:t>梯度下降与最小二乘</a:t>
            </a:r>
            <a:endParaRPr lang="zh-CN" altLang="en-US" dirty="0"/>
          </a:p>
        </p:txBody>
      </p:sp>
      <p:sp>
        <p:nvSpPr>
          <p:cNvPr id="4" name="object 4"/>
          <p:cNvSpPr/>
          <p:nvPr/>
        </p:nvSpPr>
        <p:spPr>
          <a:xfrm>
            <a:off x="3366911" y="2735618"/>
            <a:ext cx="5095875" cy="0"/>
          </a:xfrm>
          <a:custGeom>
            <a:avLst/>
            <a:gdLst/>
            <a:ahLst/>
            <a:cxnLst/>
            <a:rect l="l" t="t" r="r" b="b"/>
            <a:pathLst>
              <a:path w="5095875">
                <a:moveTo>
                  <a:pt x="0" y="0"/>
                </a:moveTo>
                <a:lnTo>
                  <a:pt x="5095538" y="0"/>
                </a:lnTo>
              </a:path>
            </a:pathLst>
          </a:custGeom>
          <a:ln w="286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矩形 21"/>
          <p:cNvSpPr/>
          <p:nvPr/>
        </p:nvSpPr>
        <p:spPr>
          <a:xfrm>
            <a:off x="1066800" y="914400"/>
            <a:ext cx="9829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相同</a:t>
            </a:r>
          </a:p>
          <a:p>
            <a:r>
              <a:rPr lang="en-US" altLang="zh-CN" sz="2000" dirty="0"/>
              <a:t>1.</a:t>
            </a:r>
            <a:r>
              <a:rPr lang="zh-CN" altLang="en-US" sz="2000" dirty="0">
                <a:solidFill>
                  <a:srgbClr val="C00000"/>
                </a:solidFill>
              </a:rPr>
              <a:t>本质相同</a:t>
            </a:r>
            <a:r>
              <a:rPr lang="zh-CN" altLang="en-US" sz="2000" dirty="0"/>
              <a:t>：两种方法都是在给定已知数据（</a:t>
            </a:r>
            <a:r>
              <a:rPr lang="en-US" altLang="zh-CN" sz="2000" dirty="0"/>
              <a:t>independent &amp; dependent variables</a:t>
            </a:r>
            <a:r>
              <a:rPr lang="zh-CN" altLang="en-US" sz="2000" dirty="0"/>
              <a:t>）的前提下对</a:t>
            </a:r>
            <a:r>
              <a:rPr lang="zh-Hans" altLang="en-US" sz="2000" dirty="0"/>
              <a:t> </a:t>
            </a:r>
            <a:r>
              <a:rPr lang="en-US" altLang="zh-CN" sz="2000" dirty="0"/>
              <a:t>dependent variables</a:t>
            </a:r>
            <a:r>
              <a:rPr lang="zh-Hans" altLang="en-US" sz="2000" dirty="0"/>
              <a:t> </a:t>
            </a:r>
            <a:r>
              <a:rPr lang="zh-CN" altLang="en-US" sz="2000" dirty="0"/>
              <a:t>算出一个一般性的估值函数。然后对给定新数据的</a:t>
            </a:r>
            <a:r>
              <a:rPr lang="en-US" altLang="zh-CN" sz="2000" dirty="0"/>
              <a:t>dependent variables</a:t>
            </a:r>
            <a:r>
              <a:rPr lang="zh-CN" altLang="en-US" sz="2000" dirty="0"/>
              <a:t>进行估算。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>
                <a:solidFill>
                  <a:srgbClr val="C00000"/>
                </a:solidFill>
              </a:rPr>
              <a:t>目标相同</a:t>
            </a:r>
            <a:r>
              <a:rPr lang="zh-CN" altLang="en-US" sz="2000" dirty="0"/>
              <a:t>：都是在已知数据的框架内，使得估算值与实际值的总平方差尽量更小。</a:t>
            </a:r>
          </a:p>
          <a:p>
            <a:r>
              <a:rPr lang="zh-CN" altLang="en-US" sz="2400" b="1" dirty="0"/>
              <a:t>不同</a:t>
            </a:r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 实现</a:t>
            </a:r>
            <a:r>
              <a:rPr lang="zh-CN" altLang="en-US" sz="2000" dirty="0">
                <a:solidFill>
                  <a:srgbClr val="C00000"/>
                </a:solidFill>
              </a:rPr>
              <a:t>方法和结果不同</a:t>
            </a:r>
            <a:r>
              <a:rPr lang="zh-CN" altLang="en-US" sz="2000" dirty="0"/>
              <a:t>：最小二乘法是直接求导找出</a:t>
            </a:r>
            <a:r>
              <a:rPr lang="zh-CN" altLang="en-US" sz="2000" b="1" dirty="0">
                <a:solidFill>
                  <a:srgbClr val="C00000"/>
                </a:solidFill>
              </a:rPr>
              <a:t>全局最小</a:t>
            </a:r>
            <a:r>
              <a:rPr lang="zh-CN" altLang="en-US" sz="2000" dirty="0"/>
              <a:t>，是非迭代法；而梯度下降法是一种迭代法，先给定一个，然后向下降最快的方向调整，在若干次迭代之后找到</a:t>
            </a:r>
            <a:r>
              <a:rPr lang="zh-CN" altLang="en-US" sz="2000" b="1" dirty="0">
                <a:solidFill>
                  <a:srgbClr val="C00000"/>
                </a:solidFill>
              </a:rPr>
              <a:t>局部最小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梯度下降法的缺点是到最小点的时候收敛速度变慢，并且对</a:t>
            </a:r>
            <a:r>
              <a:rPr lang="zh-CN" altLang="en-US" sz="2000" dirty="0">
                <a:solidFill>
                  <a:srgbClr val="C00000"/>
                </a:solidFill>
              </a:rPr>
              <a:t>初始点</a:t>
            </a:r>
            <a:r>
              <a:rPr lang="zh-CN" altLang="en-US" sz="2000" dirty="0"/>
              <a:t>的选择极为敏感，其改进大多是在这两方面下功夫。</a:t>
            </a:r>
          </a:p>
        </p:txBody>
      </p:sp>
      <p:sp>
        <p:nvSpPr>
          <p:cNvPr id="5" name="矩形 4"/>
          <p:cNvSpPr/>
          <p:nvPr/>
        </p:nvSpPr>
        <p:spPr>
          <a:xfrm>
            <a:off x="1066800" y="4648200"/>
            <a:ext cx="979593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Verdana" charset="0"/>
              </a:rPr>
              <a:t>场景：</a:t>
            </a:r>
            <a:endParaRPr lang="en-US" altLang="zh-CN" b="1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Verdana" charset="0"/>
              </a:rPr>
              <a:t>1.</a:t>
            </a:r>
            <a:r>
              <a:rPr lang="zh-CN" altLang="en-US" sz="2000" dirty="0">
                <a:solidFill>
                  <a:srgbClr val="000000"/>
                </a:solidFill>
                <a:latin typeface="Verdana" charset="0"/>
              </a:rPr>
              <a:t> 如果</a:t>
            </a:r>
            <a:r>
              <a:rPr lang="zh-CN" altLang="en-US" sz="2000" dirty="0">
                <a:solidFill>
                  <a:srgbClr val="FF0000"/>
                </a:solidFill>
                <a:latin typeface="Verdana" charset="0"/>
              </a:rPr>
              <a:t>样本量不算很大</a:t>
            </a:r>
            <a:r>
              <a:rPr lang="zh-CN" altLang="en-US" sz="2000" dirty="0">
                <a:solidFill>
                  <a:srgbClr val="000000"/>
                </a:solidFill>
                <a:latin typeface="Verdana" charset="0"/>
              </a:rPr>
              <a:t>，且存在解析解，最小二乘法比起梯度下降法要有优势，计算速度很快。</a:t>
            </a:r>
            <a:endParaRPr lang="en-US" altLang="zh-CN" sz="2000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Verdana" charset="0"/>
              </a:rPr>
              <a:t>2.</a:t>
            </a:r>
            <a:r>
              <a:rPr lang="zh-CN" altLang="en-US" sz="2000" dirty="0">
                <a:solidFill>
                  <a:srgbClr val="000000"/>
                </a:solidFill>
                <a:latin typeface="Verdana" charset="0"/>
              </a:rPr>
              <a:t> 但是如果</a:t>
            </a:r>
            <a:r>
              <a:rPr lang="zh-CN" altLang="en-US" sz="2000" dirty="0">
                <a:solidFill>
                  <a:srgbClr val="FF0000"/>
                </a:solidFill>
                <a:latin typeface="Verdana" charset="0"/>
              </a:rPr>
              <a:t>样本量很大</a:t>
            </a:r>
            <a:r>
              <a:rPr lang="zh-CN" altLang="en-US" sz="2000" dirty="0">
                <a:solidFill>
                  <a:srgbClr val="000000"/>
                </a:solidFill>
                <a:latin typeface="Verdana" charset="0"/>
              </a:rPr>
              <a:t>，用最小二乘法由于需要求一个超级大的逆矩阵，这时就很难或者很慢才能求解析解了，使用迭代的梯度下降法比较有优势。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线性模型优点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762000" y="1158875"/>
            <a:ext cx="10726738" cy="4930775"/>
          </a:xfrm>
        </p:spPr>
        <p:txBody>
          <a:bodyPr/>
          <a:lstStyle/>
          <a:p>
            <a:r>
              <a:rPr lang="zh-CN" altLang="en-US" dirty="0"/>
              <a:t>形式简单、易于建模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altLang="zh-CN" dirty="0"/>
          </a:p>
          <a:p>
            <a:r>
              <a:rPr lang="zh-CN" altLang="en-US" dirty="0"/>
              <a:t>非线性模型的基础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zh-CN" altLang="en-US" dirty="0"/>
              <a:t>引入层级结构或高维映射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一个例子</a:t>
            </a:r>
            <a:endParaRPr lang="en-US" altLang="zh-CN" dirty="0"/>
          </a:p>
          <a:p>
            <a:pPr lvl="1"/>
            <a:r>
              <a:rPr lang="zh-CN" altLang="en-US" dirty="0"/>
              <a:t>综合考虑色泽、根蒂和敲声来判断西瓜好不好</a:t>
            </a:r>
            <a:endParaRPr lang="en-US" altLang="zh-CN" dirty="0"/>
          </a:p>
          <a:p>
            <a:pPr lvl="1"/>
            <a:r>
              <a:rPr lang="zh-CN" altLang="en-US" dirty="0"/>
              <a:t>其中</a:t>
            </a:r>
            <a:r>
              <a:rPr lang="zh-CN" altLang="en-US" dirty="0">
                <a:solidFill>
                  <a:srgbClr val="C00000"/>
                </a:solidFill>
              </a:rPr>
              <a:t>根蒂</a:t>
            </a:r>
            <a:r>
              <a:rPr lang="zh-CN" altLang="en-US" dirty="0"/>
              <a:t>的系数最大，表明根蒂最要紧；而</a:t>
            </a:r>
            <a:r>
              <a:rPr lang="zh-CN" altLang="en-US" dirty="0">
                <a:solidFill>
                  <a:srgbClr val="C00000"/>
                </a:solidFill>
              </a:rPr>
              <a:t>敲声</a:t>
            </a:r>
            <a:r>
              <a:rPr lang="zh-CN" altLang="en-US" dirty="0"/>
              <a:t>的系数比</a:t>
            </a:r>
            <a:r>
              <a:rPr lang="zh-CN" altLang="en-US" dirty="0">
                <a:solidFill>
                  <a:srgbClr val="C00000"/>
                </a:solidFill>
              </a:rPr>
              <a:t>色泽</a:t>
            </a:r>
            <a:r>
              <a:rPr lang="zh-CN" altLang="en-US" dirty="0"/>
              <a:t>大，说明敲声比色泽更重要</a:t>
            </a:r>
            <a:endParaRPr lang="en-US" altLang="zh-CN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1768612" y="3852890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6754D"/>
              </a:buClr>
            </a:pPr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4925097"/>
            <a:ext cx="6756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4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线性模型的变化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3863329" y="1436718"/>
            <a:ext cx="2077212" cy="67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24700" y="1073703"/>
            <a:ext cx="6350191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200" spc="-20" dirty="0">
                <a:latin typeface="FangSong"/>
                <a:cs typeface="FangSong"/>
              </a:rPr>
              <a:t>对</a:t>
            </a:r>
            <a:r>
              <a:rPr sz="2200" spc="-25" dirty="0">
                <a:latin typeface="FangSong"/>
                <a:cs typeface="FangSong"/>
              </a:rPr>
              <a:t>于</a:t>
            </a:r>
            <a:r>
              <a:rPr sz="2200" spc="-2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lang="zh-CN" altLang="en-US" sz="2200" spc="-15" dirty="0">
                <a:latin typeface="FangSong"/>
                <a:cs typeface="FangSong"/>
              </a:rPr>
              <a:t>            </a:t>
            </a:r>
            <a:r>
              <a:rPr sz="2200" spc="-20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得到</a:t>
            </a:r>
            <a:r>
              <a:rPr sz="2200" spc="-20" dirty="0">
                <a:latin typeface="FangSong"/>
                <a:cs typeface="FangSong"/>
              </a:rPr>
              <a:t>线</a:t>
            </a:r>
            <a:r>
              <a:rPr sz="2200" spc="-25" dirty="0">
                <a:latin typeface="FangSong"/>
                <a:cs typeface="FangSong"/>
              </a:rPr>
              <a:t>性</a:t>
            </a:r>
            <a:r>
              <a:rPr sz="2200" spc="-20" dirty="0">
                <a:latin typeface="FangSong"/>
                <a:cs typeface="FangSong"/>
              </a:rPr>
              <a:t>回</a:t>
            </a:r>
            <a:r>
              <a:rPr sz="2200" spc="-25" dirty="0">
                <a:latin typeface="FangSong"/>
                <a:cs typeface="FangSong"/>
              </a:rPr>
              <a:t>归模型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4700" y="2072274"/>
            <a:ext cx="575269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若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希望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线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性</a:t>
            </a:r>
            <a:r>
              <a:rPr sz="2200" spc="-10" dirty="0">
                <a:solidFill>
                  <a:srgbClr val="0000FF"/>
                </a:solidFill>
                <a:latin typeface="FangSong"/>
                <a:cs typeface="FangSong"/>
              </a:rPr>
              <a:t>模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型</a:t>
            </a:r>
            <a:r>
              <a:rPr sz="2200" spc="-30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预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测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值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逼近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真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实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标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记</a:t>
            </a:r>
            <a:r>
              <a:rPr sz="2200" spc="-25" dirty="0">
                <a:latin typeface="FangSong"/>
                <a:cs typeface="FangSong"/>
              </a:rPr>
              <a:t>，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6785" y="1086883"/>
            <a:ext cx="1658112" cy="464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24700" y="2969359"/>
            <a:ext cx="3840479" cy="369332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/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令预测值逼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近</a:t>
            </a:r>
            <a:r>
              <a:rPr sz="2400" spc="-60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400" dirty="0">
                <a:solidFill>
                  <a:srgbClr val="FF0000"/>
                </a:solidFill>
                <a:latin typeface="Palatino Linotype"/>
                <a:cs typeface="Palatino Linotype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的衍生物？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4687" y="3667327"/>
            <a:ext cx="2380488" cy="598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24700" y="3667327"/>
            <a:ext cx="4152494" cy="1554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71219">
              <a:lnSpc>
                <a:spcPct val="166400"/>
              </a:lnSpc>
            </a:pPr>
            <a:r>
              <a:rPr sz="2200" spc="-10" dirty="0">
                <a:latin typeface="FangSong"/>
                <a:cs typeface="FangSong"/>
              </a:rPr>
              <a:t>若令 </a:t>
            </a:r>
            <a:endParaRPr lang="en-US" sz="2200" spc="-10" dirty="0">
              <a:latin typeface="FangSong"/>
              <a:cs typeface="FangSong"/>
            </a:endParaRPr>
          </a:p>
          <a:p>
            <a:pPr marL="12700" marR="871219">
              <a:lnSpc>
                <a:spcPct val="166400"/>
              </a:lnSpc>
            </a:pPr>
            <a:r>
              <a:rPr sz="2200" spc="-20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得到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线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性回归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  <a:p>
            <a:pPr marL="821690">
              <a:spcBef>
                <a:spcPts val="1190"/>
              </a:spcBef>
            </a:pPr>
            <a:r>
              <a:rPr spc="-5" dirty="0">
                <a:latin typeface="Verdana"/>
                <a:cs typeface="Verdana"/>
              </a:rPr>
              <a:t>(</a:t>
            </a:r>
            <a:r>
              <a:rPr spc="5" dirty="0">
                <a:latin typeface="Verdana"/>
                <a:cs typeface="Verdana"/>
              </a:rPr>
              <a:t>l</a:t>
            </a:r>
            <a:r>
              <a:rPr spc="-15" dirty="0">
                <a:latin typeface="Verdana"/>
                <a:cs typeface="Verdana"/>
              </a:rPr>
              <a:t>o</a:t>
            </a:r>
            <a:r>
              <a:rPr spc="-20" dirty="0">
                <a:latin typeface="Verdana"/>
                <a:cs typeface="Verdana"/>
              </a:rPr>
              <a:t>g</a:t>
            </a:r>
            <a:r>
              <a:rPr spc="-5" dirty="0">
                <a:latin typeface="Verdana"/>
                <a:cs typeface="Verdana"/>
              </a:rPr>
              <a:t>-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5" dirty="0">
                <a:latin typeface="Verdana"/>
                <a:cs typeface="Verdana"/>
              </a:rPr>
              <a:t>ne</a:t>
            </a:r>
            <a:r>
              <a:rPr spc="-20" dirty="0">
                <a:latin typeface="Verdana"/>
                <a:cs typeface="Verdana"/>
              </a:rPr>
              <a:t>a</a:t>
            </a:r>
            <a:r>
              <a:rPr spc="-10" dirty="0">
                <a:latin typeface="Verdana"/>
                <a:cs typeface="Verdana"/>
              </a:rPr>
              <a:t>r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r</a:t>
            </a:r>
            <a:r>
              <a:rPr spc="-20" dirty="0">
                <a:latin typeface="Verdana"/>
                <a:cs typeface="Verdana"/>
              </a:rPr>
              <a:t>e</a:t>
            </a:r>
            <a:r>
              <a:rPr spc="-10" dirty="0">
                <a:latin typeface="Verdana"/>
                <a:cs typeface="Verdana"/>
              </a:rPr>
              <a:t>gr</a:t>
            </a:r>
            <a:r>
              <a:rPr spc="-20" dirty="0">
                <a:latin typeface="Verdana"/>
                <a:cs typeface="Verdana"/>
              </a:rPr>
              <a:t>e</a:t>
            </a:r>
            <a:r>
              <a:rPr dirty="0">
                <a:latin typeface="Verdana"/>
                <a:cs typeface="Verdana"/>
              </a:rPr>
              <a:t>ssi</a:t>
            </a:r>
            <a:r>
              <a:rPr spc="-15" dirty="0">
                <a:latin typeface="Verdana"/>
                <a:cs typeface="Verdana"/>
              </a:rPr>
              <a:t>on)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1802" y="5470360"/>
            <a:ext cx="1300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solidFill>
                  <a:srgbClr val="0000FF"/>
                </a:solidFill>
                <a:latin typeface="FangSong"/>
                <a:cs typeface="FangSong"/>
              </a:rPr>
              <a:t>实际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是在用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89871" y="5470360"/>
            <a:ext cx="76327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solidFill>
                  <a:srgbClr val="0000FF"/>
                </a:solidFill>
                <a:latin typeface="FangSong"/>
                <a:cs typeface="FangSong"/>
              </a:rPr>
              <a:t>逼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近</a:t>
            </a:r>
            <a:r>
              <a:rPr sz="2000" spc="-32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00FF"/>
                </a:solidFill>
                <a:latin typeface="Palatino Linotype"/>
                <a:cs typeface="Palatino Linotype"/>
              </a:rPr>
              <a:t>y</a:t>
            </a:r>
          </a:p>
        </p:txBody>
      </p:sp>
      <p:sp>
        <p:nvSpPr>
          <p:cNvPr id="12" name="object 12"/>
          <p:cNvSpPr/>
          <p:nvPr/>
        </p:nvSpPr>
        <p:spPr>
          <a:xfrm>
            <a:off x="2854441" y="5381522"/>
            <a:ext cx="1008888" cy="483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2495" y="3157080"/>
            <a:ext cx="3448325" cy="3094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组合 19"/>
          <p:cNvGrpSpPr/>
          <p:nvPr/>
        </p:nvGrpSpPr>
        <p:grpSpPr>
          <a:xfrm>
            <a:off x="7992561" y="1315803"/>
            <a:ext cx="2115631" cy="1684274"/>
            <a:chOff x="7992561" y="1315803"/>
            <a:chExt cx="2115631" cy="1684274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7791609"/>
                </p:ext>
              </p:extLst>
            </p:nvPr>
          </p:nvGraphicFramePr>
          <p:xfrm>
            <a:off x="8117015" y="1363727"/>
            <a:ext cx="1927225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9" imgW="970560" imgH="176760" progId="Equation.Ribbit">
                    <p:embed/>
                  </p:oleObj>
                </mc:Choice>
                <mc:Fallback>
                  <p:oleObj name="Formula" r:id="rId9" imgW="970560" imgH="176760" progId="Equation.Ribbit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17015" y="1363727"/>
                          <a:ext cx="1927225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7739405"/>
                </p:ext>
              </p:extLst>
            </p:nvPr>
          </p:nvGraphicFramePr>
          <p:xfrm>
            <a:off x="8222474" y="2621942"/>
            <a:ext cx="168275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1" imgW="847440" imgH="176760" progId="Equation.Ribbit">
                    <p:embed/>
                  </p:oleObj>
                </mc:Choice>
                <mc:Fallback>
                  <p:oleObj name="Formula" r:id="rId11" imgW="847440" imgH="176760" progId="Equation.Ribbit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2474" y="2621942"/>
                          <a:ext cx="1682750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上下箭头 15"/>
            <p:cNvSpPr/>
            <p:nvPr/>
          </p:nvSpPr>
          <p:spPr>
            <a:xfrm>
              <a:off x="8700152" y="1868392"/>
              <a:ext cx="576392" cy="660744"/>
            </a:xfrm>
            <a:prstGeom prst="up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92561" y="1315803"/>
              <a:ext cx="2115631" cy="1684274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295400" y="5938158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输出标记的对数为线性模型逼近的目标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4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广义</a:t>
            </a:r>
            <a:r>
              <a:rPr lang="en-US" altLang="zh-CN"/>
              <a:t>(</a:t>
            </a:r>
            <a:r>
              <a:rPr lang="en-US"/>
              <a:t>generalized)</a:t>
            </a:r>
            <a:r>
              <a:rPr lang="zh-CN" altLang="en-US"/>
              <a:t>线性模型</a:t>
            </a:r>
          </a:p>
        </p:txBody>
      </p:sp>
      <p:sp>
        <p:nvSpPr>
          <p:cNvPr id="3" name="object 3"/>
          <p:cNvSpPr/>
          <p:nvPr/>
        </p:nvSpPr>
        <p:spPr>
          <a:xfrm>
            <a:off x="4486301" y="1409529"/>
            <a:ext cx="2847500" cy="43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6289" y="1860788"/>
            <a:ext cx="2847975" cy="0"/>
          </a:xfrm>
          <a:custGeom>
            <a:avLst/>
            <a:gdLst/>
            <a:ahLst/>
            <a:cxnLst/>
            <a:rect l="l" t="t" r="r" b="b"/>
            <a:pathLst>
              <a:path w="2847975">
                <a:moveTo>
                  <a:pt x="0" y="0"/>
                </a:moveTo>
                <a:lnTo>
                  <a:pt x="2847500" y="0"/>
                </a:lnTo>
              </a:path>
            </a:pathLst>
          </a:custGeom>
          <a:ln w="2593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20214" y="1437264"/>
            <a:ext cx="16135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" dirty="0">
                <a:latin typeface="FangSong"/>
                <a:cs typeface="FangSong"/>
              </a:rPr>
              <a:t>一般形式</a:t>
            </a:r>
            <a:r>
              <a:rPr sz="2800" spc="-15" dirty="0">
                <a:latin typeface="Verdana"/>
                <a:cs typeface="Verdana"/>
              </a:rPr>
              <a:t>: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34534" y="1866138"/>
            <a:ext cx="697230" cy="0"/>
          </a:xfrm>
          <a:custGeom>
            <a:avLst/>
            <a:gdLst/>
            <a:ahLst/>
            <a:cxnLst/>
            <a:rect l="l" t="t" r="r" b="b"/>
            <a:pathLst>
              <a:path w="697229">
                <a:moveTo>
                  <a:pt x="0" y="0"/>
                </a:moveTo>
                <a:lnTo>
                  <a:pt x="69723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9616" y="1866139"/>
            <a:ext cx="86995" cy="820419"/>
          </a:xfrm>
          <a:custGeom>
            <a:avLst/>
            <a:gdLst/>
            <a:ahLst/>
            <a:cxnLst/>
            <a:rect l="l" t="t" r="r" b="b"/>
            <a:pathLst>
              <a:path w="86995" h="820419">
                <a:moveTo>
                  <a:pt x="28956" y="733425"/>
                </a:moveTo>
                <a:lnTo>
                  <a:pt x="0" y="733425"/>
                </a:lnTo>
                <a:lnTo>
                  <a:pt x="43434" y="820293"/>
                </a:lnTo>
                <a:lnTo>
                  <a:pt x="79629" y="747903"/>
                </a:lnTo>
                <a:lnTo>
                  <a:pt x="28956" y="747903"/>
                </a:lnTo>
                <a:lnTo>
                  <a:pt x="28956" y="733425"/>
                </a:lnTo>
                <a:close/>
              </a:path>
              <a:path w="86995" h="820419">
                <a:moveTo>
                  <a:pt x="57912" y="0"/>
                </a:moveTo>
                <a:lnTo>
                  <a:pt x="28956" y="0"/>
                </a:lnTo>
                <a:lnTo>
                  <a:pt x="28956" y="747903"/>
                </a:lnTo>
                <a:lnTo>
                  <a:pt x="57912" y="747903"/>
                </a:lnTo>
                <a:lnTo>
                  <a:pt x="57912" y="0"/>
                </a:lnTo>
                <a:close/>
              </a:path>
              <a:path w="86995" h="820419">
                <a:moveTo>
                  <a:pt x="86868" y="733425"/>
                </a:moveTo>
                <a:lnTo>
                  <a:pt x="57912" y="733425"/>
                </a:lnTo>
                <a:lnTo>
                  <a:pt x="57912" y="747903"/>
                </a:lnTo>
                <a:lnTo>
                  <a:pt x="79629" y="747903"/>
                </a:lnTo>
                <a:lnTo>
                  <a:pt x="86868" y="7334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4536" y="2865151"/>
            <a:ext cx="46056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单调可微的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联系函数</a:t>
            </a:r>
            <a:r>
              <a:rPr sz="2400" spc="-34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5" dirty="0">
                <a:latin typeface="Verdana"/>
                <a:cs typeface="Verdana"/>
              </a:rPr>
              <a:t>nk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funct</a:t>
            </a:r>
            <a:r>
              <a:rPr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on)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94327" y="3792934"/>
            <a:ext cx="1479855" cy="305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4327" y="4112393"/>
            <a:ext cx="1480185" cy="0"/>
          </a:xfrm>
          <a:custGeom>
            <a:avLst/>
            <a:gdLst/>
            <a:ahLst/>
            <a:cxnLst/>
            <a:rect l="l" t="t" r="r" b="b"/>
            <a:pathLst>
              <a:path w="1480185">
                <a:moveTo>
                  <a:pt x="0" y="0"/>
                </a:moveTo>
                <a:lnTo>
                  <a:pt x="1479855" y="0"/>
                </a:lnTo>
              </a:path>
            </a:pathLst>
          </a:custGeom>
          <a:ln w="267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64535" y="3768266"/>
            <a:ext cx="304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5" dirty="0">
                <a:latin typeface="FangSong"/>
                <a:cs typeface="FangSong"/>
              </a:rPr>
              <a:t>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9615" y="3751473"/>
            <a:ext cx="26441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则得</a:t>
            </a:r>
            <a:r>
              <a:rPr sz="2200" spc="-25" dirty="0">
                <a:latin typeface="FangSong"/>
                <a:cs typeface="FangSong"/>
              </a:rPr>
              <a:t>到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2200" spc="-20" dirty="0">
                <a:latin typeface="FangSong"/>
                <a:cs typeface="FangSong"/>
              </a:rPr>
              <a:t>对数线性回归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2546" y="5151443"/>
            <a:ext cx="83502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dirty="0">
                <a:latin typeface="Verdana"/>
                <a:cs typeface="Verdana"/>
              </a:rPr>
              <a:t>… …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3567" y="4294773"/>
            <a:ext cx="2382012" cy="60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62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二、线性二分类</a:t>
            </a:r>
          </a:p>
        </p:txBody>
      </p:sp>
    </p:spTree>
    <p:extLst>
      <p:ext uri="{BB962C8B-B14F-4D97-AF65-F5344CB8AC3E}">
        <p14:creationId xmlns:p14="http://schemas.microsoft.com/office/powerpoint/2010/main" val="4237760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二分类任务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3189" y="1261122"/>
            <a:ext cx="33331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160" algn="r"/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线性回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归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模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型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产生的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实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值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输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出</a:t>
            </a:r>
          </a:p>
          <a:p>
            <a:pPr marR="5080" algn="r">
              <a:spcBef>
                <a:spcPts val="1200"/>
              </a:spcBef>
            </a:pPr>
            <a:r>
              <a:rPr sz="2000" spc="5" dirty="0">
                <a:latin typeface="FangSong"/>
                <a:cs typeface="FangSong"/>
              </a:rPr>
              <a:t>期望</a:t>
            </a:r>
            <a:r>
              <a:rPr sz="2000" dirty="0">
                <a:latin typeface="FangSong"/>
                <a:cs typeface="FangSong"/>
              </a:rPr>
              <a:t>输出</a:t>
            </a:r>
          </a:p>
        </p:txBody>
      </p:sp>
      <p:sp>
        <p:nvSpPr>
          <p:cNvPr id="4" name="object 4"/>
          <p:cNvSpPr/>
          <p:nvPr/>
        </p:nvSpPr>
        <p:spPr>
          <a:xfrm>
            <a:off x="5536915" y="1234603"/>
            <a:ext cx="1644291" cy="26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36904" y="1524212"/>
            <a:ext cx="1644650" cy="0"/>
          </a:xfrm>
          <a:custGeom>
            <a:avLst/>
            <a:gdLst/>
            <a:ahLst/>
            <a:cxnLst/>
            <a:rect l="l" t="t" r="r" b="b"/>
            <a:pathLst>
              <a:path w="1644650">
                <a:moveTo>
                  <a:pt x="0" y="0"/>
                </a:moveTo>
                <a:lnTo>
                  <a:pt x="1644291" y="0"/>
                </a:lnTo>
              </a:path>
            </a:pathLst>
          </a:custGeom>
          <a:ln w="53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7386" y="1709218"/>
            <a:ext cx="1221132" cy="304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37380" y="2026621"/>
            <a:ext cx="1221740" cy="0"/>
          </a:xfrm>
          <a:custGeom>
            <a:avLst/>
            <a:gdLst/>
            <a:ahLst/>
            <a:cxnLst/>
            <a:rect l="l" t="t" r="r" b="b"/>
            <a:pathLst>
              <a:path w="1221739">
                <a:moveTo>
                  <a:pt x="0" y="0"/>
                </a:moveTo>
                <a:lnTo>
                  <a:pt x="1221132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4750" y="1210818"/>
            <a:ext cx="280670" cy="833755"/>
          </a:xfrm>
          <a:custGeom>
            <a:avLst/>
            <a:gdLst/>
            <a:ahLst/>
            <a:cxnLst/>
            <a:rect l="l" t="t" r="r" b="b"/>
            <a:pathLst>
              <a:path w="280670" h="833755">
                <a:moveTo>
                  <a:pt x="0" y="0"/>
                </a:moveTo>
                <a:lnTo>
                  <a:pt x="39968" y="894"/>
                </a:lnTo>
                <a:lnTo>
                  <a:pt x="91848" y="5219"/>
                </a:lnTo>
                <a:lnTo>
                  <a:pt x="129735" y="12411"/>
                </a:lnTo>
                <a:lnTo>
                  <a:pt x="150114" y="391795"/>
                </a:lnTo>
                <a:lnTo>
                  <a:pt x="151487" y="395199"/>
                </a:lnTo>
                <a:lnTo>
                  <a:pt x="194187" y="409514"/>
                </a:lnTo>
                <a:lnTo>
                  <a:pt x="242015" y="414867"/>
                </a:lnTo>
                <a:lnTo>
                  <a:pt x="280164" y="416593"/>
                </a:lnTo>
                <a:lnTo>
                  <a:pt x="262027" y="416951"/>
                </a:lnTo>
                <a:lnTo>
                  <a:pt x="209970" y="421212"/>
                </a:lnTo>
                <a:lnTo>
                  <a:pt x="169377" y="429333"/>
                </a:lnTo>
                <a:lnTo>
                  <a:pt x="150114" y="808609"/>
                </a:lnTo>
                <a:lnTo>
                  <a:pt x="148740" y="812013"/>
                </a:lnTo>
                <a:lnTo>
                  <a:pt x="106040" y="826328"/>
                </a:lnTo>
                <a:lnTo>
                  <a:pt x="58212" y="831681"/>
                </a:lnTo>
                <a:lnTo>
                  <a:pt x="39645" y="832748"/>
                </a:lnTo>
                <a:lnTo>
                  <a:pt x="20063" y="833407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27239" y="1326019"/>
            <a:ext cx="128206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找</a:t>
            </a:r>
            <a:r>
              <a:rPr sz="2000" spc="-509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000" i="1" dirty="0">
                <a:solidFill>
                  <a:srgbClr val="0000FF"/>
                </a:solidFill>
                <a:latin typeface="Palatino Linotype"/>
                <a:cs typeface="Palatino Linotype"/>
              </a:rPr>
              <a:t>z 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和</a:t>
            </a:r>
            <a:r>
              <a:rPr sz="2000" spc="-509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000" i="1" dirty="0">
                <a:solidFill>
                  <a:srgbClr val="0000FF"/>
                </a:solidFill>
                <a:latin typeface="Palatino Linotype"/>
                <a:cs typeface="Palatino Linotype"/>
              </a:rPr>
              <a:t>y 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的 联系函数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29662" y="3259876"/>
            <a:ext cx="1974637" cy="122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9652" y="4494586"/>
            <a:ext cx="1974850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637" y="0"/>
                </a:lnTo>
              </a:path>
            </a:pathLst>
          </a:custGeom>
          <a:ln w="268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37860" y="2490185"/>
            <a:ext cx="2820670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90"/>
              </a:lnSpc>
            </a:pPr>
            <a:r>
              <a:rPr sz="2000" dirty="0">
                <a:latin typeface="FangSong"/>
                <a:cs typeface="FangSong"/>
              </a:rPr>
              <a:t>理想的</a:t>
            </a:r>
            <a:r>
              <a:rPr sz="2000" spc="-15" dirty="0">
                <a:latin typeface="FangSong"/>
                <a:cs typeface="FangSong"/>
              </a:rPr>
              <a:t>“</a:t>
            </a:r>
            <a:r>
              <a:rPr sz="2000" dirty="0">
                <a:latin typeface="FangSong"/>
                <a:cs typeface="FangSong"/>
              </a:rPr>
              <a:t>单</a:t>
            </a:r>
            <a:r>
              <a:rPr sz="2000" spc="-15" dirty="0">
                <a:latin typeface="FangSong"/>
                <a:cs typeface="FangSong"/>
              </a:rPr>
              <a:t>位</a:t>
            </a:r>
            <a:r>
              <a:rPr sz="2000" dirty="0">
                <a:latin typeface="FangSong"/>
                <a:cs typeface="FangSong"/>
              </a:rPr>
              <a:t>阶跃函</a:t>
            </a:r>
            <a:r>
              <a:rPr sz="2000" spc="-15" dirty="0">
                <a:latin typeface="FangSong"/>
                <a:cs typeface="FangSong"/>
              </a:rPr>
              <a:t>数</a:t>
            </a:r>
            <a:r>
              <a:rPr sz="2000" dirty="0">
                <a:latin typeface="FangSong"/>
                <a:cs typeface="FangSong"/>
              </a:rPr>
              <a:t>”</a:t>
            </a:r>
            <a:endParaRPr sz="2000">
              <a:latin typeface="FangSong"/>
              <a:cs typeface="FangSong"/>
            </a:endParaRPr>
          </a:p>
          <a:p>
            <a:pPr marL="539750">
              <a:lnSpc>
                <a:spcPts val="2150"/>
              </a:lnSpc>
            </a:pPr>
            <a:r>
              <a:rPr spc="-5" dirty="0">
                <a:latin typeface="Verdana"/>
                <a:cs typeface="Verdana"/>
              </a:rPr>
              <a:t>(un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35" dirty="0">
                <a:latin typeface="Verdana"/>
                <a:cs typeface="Verdana"/>
              </a:rPr>
              <a:t>t</a:t>
            </a:r>
            <a:r>
              <a:rPr spc="-5" dirty="0">
                <a:latin typeface="Verdana"/>
                <a:cs typeface="Verdana"/>
              </a:rPr>
              <a:t>-</a:t>
            </a:r>
            <a:r>
              <a:rPr spc="-10" dirty="0">
                <a:latin typeface="Verdana"/>
                <a:cs typeface="Verdana"/>
              </a:rPr>
              <a:t>st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dirty="0">
                <a:latin typeface="Verdana"/>
                <a:cs typeface="Verdana"/>
              </a:rPr>
              <a:t>p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funct</a:t>
            </a:r>
            <a:r>
              <a:rPr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on)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3623" y="5154704"/>
            <a:ext cx="2080260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" algn="ctr"/>
            <a:r>
              <a:rPr sz="2000" spc="5" dirty="0">
                <a:latin typeface="FangSong"/>
                <a:cs typeface="FangSong"/>
              </a:rPr>
              <a:t>性质</a:t>
            </a:r>
            <a:r>
              <a:rPr sz="2000" dirty="0">
                <a:latin typeface="FangSong"/>
                <a:cs typeface="FangSong"/>
              </a:rPr>
              <a:t>不</a:t>
            </a:r>
            <a:r>
              <a:rPr sz="2000" spc="-5" dirty="0">
                <a:latin typeface="FangSong"/>
                <a:cs typeface="FangSong"/>
              </a:rPr>
              <a:t>好</a:t>
            </a:r>
            <a:r>
              <a:rPr sz="2000" dirty="0">
                <a:latin typeface="Verdana"/>
                <a:cs typeface="Verdana"/>
              </a:rPr>
              <a:t>,</a:t>
            </a:r>
            <a:endParaRPr sz="2000">
              <a:latin typeface="Verdana"/>
              <a:cs typeface="Verdana"/>
            </a:endParaRPr>
          </a:p>
          <a:p>
            <a:pPr marL="2540" algn="ctr">
              <a:lnSpc>
                <a:spcPts val="2390"/>
              </a:lnSpc>
            </a:pPr>
            <a:r>
              <a:rPr sz="2000" dirty="0">
                <a:latin typeface="FangSong"/>
                <a:cs typeface="FangSong"/>
              </a:rPr>
              <a:t>需找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替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代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函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数”</a:t>
            </a:r>
            <a:endParaRPr sz="2000">
              <a:latin typeface="FangSong"/>
              <a:cs typeface="FangSong"/>
            </a:endParaRPr>
          </a:p>
          <a:p>
            <a:pPr algn="ctr">
              <a:lnSpc>
                <a:spcPts val="1910"/>
              </a:lnSpc>
            </a:pPr>
            <a:r>
              <a:rPr sz="1600" spc="-15" dirty="0">
                <a:latin typeface="Verdana"/>
                <a:cs typeface="Verdana"/>
              </a:rPr>
              <a:t>(</a:t>
            </a:r>
            <a:r>
              <a:rPr sz="1600" spc="-20" dirty="0">
                <a:latin typeface="Verdana"/>
                <a:cs typeface="Verdana"/>
              </a:rPr>
              <a:t>s</a:t>
            </a:r>
            <a:r>
              <a:rPr sz="1600" spc="-10" dirty="0">
                <a:latin typeface="Verdana"/>
                <a:cs typeface="Verdana"/>
              </a:rPr>
              <a:t>urr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gate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</a:t>
            </a:r>
            <a:r>
              <a:rPr sz="1600" spc="-2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tion)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99919" y="2376640"/>
            <a:ext cx="4038524" cy="2412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10407" y="4575555"/>
            <a:ext cx="1201420" cy="1257300"/>
          </a:xfrm>
          <a:custGeom>
            <a:avLst/>
            <a:gdLst/>
            <a:ahLst/>
            <a:cxnLst/>
            <a:rect l="l" t="t" r="r" b="b"/>
            <a:pathLst>
              <a:path w="1201420" h="1257300">
                <a:moveTo>
                  <a:pt x="0" y="136144"/>
                </a:moveTo>
                <a:lnTo>
                  <a:pt x="984885" y="1180579"/>
                </a:lnTo>
                <a:lnTo>
                  <a:pt x="912749" y="1248587"/>
                </a:lnTo>
                <a:lnTo>
                  <a:pt x="1193038" y="1256830"/>
                </a:lnTo>
                <a:lnTo>
                  <a:pt x="1201293" y="976503"/>
                </a:lnTo>
                <a:lnTo>
                  <a:pt x="1129157" y="1044549"/>
                </a:lnTo>
                <a:lnTo>
                  <a:pt x="144272" y="0"/>
                </a:lnTo>
                <a:lnTo>
                  <a:pt x="0" y="1361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5447" y="5566486"/>
            <a:ext cx="1499845" cy="631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65436" y="6209504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845" y="0"/>
                </a:lnTo>
              </a:path>
            </a:pathLst>
          </a:custGeom>
          <a:ln w="240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63034" y="4810434"/>
            <a:ext cx="23120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>
                <a:latin typeface="FangSong"/>
                <a:cs typeface="FangSong"/>
              </a:rPr>
              <a:t>常用 单调可微、任意阶可导</a:t>
            </a:r>
            <a:endParaRPr>
              <a:latin typeface="FangSong"/>
              <a:cs typeface="FangSo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7934" y="5545867"/>
            <a:ext cx="185420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对数几率函数 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ogi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ti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fun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tion) 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简称“对率函数”</a:t>
            </a:r>
            <a:endParaRPr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23470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对率回归</a:t>
            </a:r>
            <a:r>
              <a:rPr lang="en-US" altLang="zh-CN" dirty="0"/>
              <a:t>(logistic regression)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2088148" y="1535506"/>
            <a:ext cx="1501367" cy="631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8138" y="2178524"/>
            <a:ext cx="1501775" cy="0"/>
          </a:xfrm>
          <a:custGeom>
            <a:avLst/>
            <a:gdLst/>
            <a:ahLst/>
            <a:cxnLst/>
            <a:rect l="l" t="t" r="r" b="b"/>
            <a:pathLst>
              <a:path w="1501775">
                <a:moveTo>
                  <a:pt x="0" y="0"/>
                </a:moveTo>
                <a:lnTo>
                  <a:pt x="1501367" y="0"/>
                </a:lnTo>
              </a:path>
            </a:pathLst>
          </a:custGeom>
          <a:ln w="240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17957" y="1533993"/>
            <a:ext cx="2280152" cy="6394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17948" y="2180909"/>
            <a:ext cx="2280285" cy="0"/>
          </a:xfrm>
          <a:custGeom>
            <a:avLst/>
            <a:gdLst/>
            <a:ahLst/>
            <a:cxnLst/>
            <a:rect l="l" t="t" r="r" b="b"/>
            <a:pathLst>
              <a:path w="2280285">
                <a:moveTo>
                  <a:pt x="0" y="0"/>
                </a:moveTo>
                <a:lnTo>
                  <a:pt x="2280152" y="0"/>
                </a:lnTo>
              </a:path>
            </a:pathLst>
          </a:custGeom>
          <a:ln w="162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5527" y="2392680"/>
            <a:ext cx="2529840" cy="774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73377" y="1105688"/>
            <a:ext cx="2686685" cy="1715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以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率</a:t>
            </a:r>
            <a:r>
              <a:rPr sz="2000" dirty="0">
                <a:latin typeface="FangSong"/>
                <a:cs typeface="FangSong"/>
              </a:rPr>
              <a:t>函</a:t>
            </a:r>
            <a:r>
              <a:rPr sz="2000" spc="-15" dirty="0">
                <a:latin typeface="FangSong"/>
                <a:cs typeface="FangSong"/>
              </a:rPr>
              <a:t>数</a:t>
            </a:r>
            <a:r>
              <a:rPr sz="2000" dirty="0">
                <a:latin typeface="FangSong"/>
                <a:cs typeface="FangSong"/>
              </a:rPr>
              <a:t>为</a:t>
            </a:r>
            <a:r>
              <a:rPr sz="2000" b="1" dirty="0">
                <a:solidFill>
                  <a:srgbClr val="C00000"/>
                </a:solidFill>
                <a:latin typeface="FangSong"/>
                <a:cs typeface="FangSong"/>
              </a:rPr>
              <a:t>联</a:t>
            </a:r>
            <a:r>
              <a:rPr sz="2000" b="1" spc="-15" dirty="0">
                <a:solidFill>
                  <a:srgbClr val="C00000"/>
                </a:solidFill>
                <a:latin typeface="FangSong"/>
                <a:cs typeface="FangSong"/>
              </a:rPr>
              <a:t>系</a:t>
            </a:r>
            <a:r>
              <a:rPr sz="2000" b="1" dirty="0">
                <a:solidFill>
                  <a:srgbClr val="C00000"/>
                </a:solidFill>
                <a:latin typeface="FangSong"/>
                <a:cs typeface="FangSong"/>
              </a:rPr>
              <a:t>函</a:t>
            </a:r>
            <a:r>
              <a:rPr sz="2000" b="1" spc="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latin typeface="Verdana"/>
                <a:cs typeface="Verdana"/>
              </a:rPr>
              <a:t>:</a:t>
            </a:r>
          </a:p>
          <a:p>
            <a:pPr>
              <a:spcBef>
                <a:spcPts val="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R="267970" algn="r"/>
            <a:r>
              <a:rPr sz="2000" dirty="0">
                <a:latin typeface="FangSong"/>
                <a:cs typeface="FangSong"/>
              </a:rPr>
              <a:t>变为</a:t>
            </a:r>
          </a:p>
          <a:p>
            <a:pPr>
              <a:spcBef>
                <a:spcPts val="14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R="154940" algn="r"/>
            <a:r>
              <a:rPr sz="2000" spc="10" dirty="0">
                <a:latin typeface="FangSong"/>
                <a:cs typeface="FangSong"/>
              </a:rPr>
              <a:t>即</a:t>
            </a:r>
            <a:r>
              <a:rPr sz="2000" dirty="0">
                <a:latin typeface="Verdana"/>
                <a:cs typeface="Verdana"/>
              </a:rPr>
              <a:t>:</a:t>
            </a:r>
          </a:p>
        </p:txBody>
      </p:sp>
      <p:sp>
        <p:nvSpPr>
          <p:cNvPr id="9" name="object 9"/>
          <p:cNvSpPr/>
          <p:nvPr/>
        </p:nvSpPr>
        <p:spPr>
          <a:xfrm>
            <a:off x="4868417" y="2393442"/>
            <a:ext cx="828040" cy="881380"/>
          </a:xfrm>
          <a:custGeom>
            <a:avLst/>
            <a:gdLst/>
            <a:ahLst/>
            <a:cxnLst/>
            <a:rect l="l" t="t" r="r" b="b"/>
            <a:pathLst>
              <a:path w="828039" h="881379">
                <a:moveTo>
                  <a:pt x="0" y="440436"/>
                </a:moveTo>
                <a:lnTo>
                  <a:pt x="5416" y="369004"/>
                </a:lnTo>
                <a:lnTo>
                  <a:pt x="21098" y="301239"/>
                </a:lnTo>
                <a:lnTo>
                  <a:pt x="46192" y="238048"/>
                </a:lnTo>
                <a:lnTo>
                  <a:pt x="79845" y="180337"/>
                </a:lnTo>
                <a:lnTo>
                  <a:pt x="121205" y="129016"/>
                </a:lnTo>
                <a:lnTo>
                  <a:pt x="169420" y="84990"/>
                </a:lnTo>
                <a:lnTo>
                  <a:pt x="223635" y="49168"/>
                </a:lnTo>
                <a:lnTo>
                  <a:pt x="283000" y="22457"/>
                </a:lnTo>
                <a:lnTo>
                  <a:pt x="346661" y="5765"/>
                </a:lnTo>
                <a:lnTo>
                  <a:pt x="413766" y="0"/>
                </a:lnTo>
                <a:lnTo>
                  <a:pt x="447695" y="1460"/>
                </a:lnTo>
                <a:lnTo>
                  <a:pt x="513184" y="12802"/>
                </a:lnTo>
                <a:lnTo>
                  <a:pt x="574803" y="34617"/>
                </a:lnTo>
                <a:lnTo>
                  <a:pt x="631700" y="65997"/>
                </a:lnTo>
                <a:lnTo>
                  <a:pt x="683022" y="106034"/>
                </a:lnTo>
                <a:lnTo>
                  <a:pt x="727916" y="153821"/>
                </a:lnTo>
                <a:lnTo>
                  <a:pt x="765529" y="208451"/>
                </a:lnTo>
                <a:lnTo>
                  <a:pt x="795010" y="269015"/>
                </a:lnTo>
                <a:lnTo>
                  <a:pt x="815504" y="334607"/>
                </a:lnTo>
                <a:lnTo>
                  <a:pt x="826160" y="404318"/>
                </a:lnTo>
                <a:lnTo>
                  <a:pt x="827532" y="440436"/>
                </a:lnTo>
                <a:lnTo>
                  <a:pt x="826160" y="476553"/>
                </a:lnTo>
                <a:lnTo>
                  <a:pt x="815504" y="546264"/>
                </a:lnTo>
                <a:lnTo>
                  <a:pt x="795010" y="611856"/>
                </a:lnTo>
                <a:lnTo>
                  <a:pt x="765529" y="672420"/>
                </a:lnTo>
                <a:lnTo>
                  <a:pt x="727916" y="727050"/>
                </a:lnTo>
                <a:lnTo>
                  <a:pt x="683022" y="774837"/>
                </a:lnTo>
                <a:lnTo>
                  <a:pt x="631700" y="814874"/>
                </a:lnTo>
                <a:lnTo>
                  <a:pt x="574803" y="846254"/>
                </a:lnTo>
                <a:lnTo>
                  <a:pt x="513184" y="868069"/>
                </a:lnTo>
                <a:lnTo>
                  <a:pt x="447695" y="879411"/>
                </a:lnTo>
                <a:lnTo>
                  <a:pt x="413766" y="880872"/>
                </a:lnTo>
                <a:lnTo>
                  <a:pt x="379836" y="879411"/>
                </a:lnTo>
                <a:lnTo>
                  <a:pt x="314347" y="868069"/>
                </a:lnTo>
                <a:lnTo>
                  <a:pt x="252728" y="846254"/>
                </a:lnTo>
                <a:lnTo>
                  <a:pt x="195831" y="814874"/>
                </a:lnTo>
                <a:lnTo>
                  <a:pt x="144509" y="774837"/>
                </a:lnTo>
                <a:lnTo>
                  <a:pt x="99615" y="727050"/>
                </a:lnTo>
                <a:lnTo>
                  <a:pt x="62002" y="672420"/>
                </a:lnTo>
                <a:lnTo>
                  <a:pt x="32521" y="611856"/>
                </a:lnTo>
                <a:lnTo>
                  <a:pt x="12027" y="546264"/>
                </a:lnTo>
                <a:lnTo>
                  <a:pt x="1371" y="476553"/>
                </a:lnTo>
                <a:lnTo>
                  <a:pt x="0" y="440436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44621" y="3169751"/>
            <a:ext cx="46221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几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率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(o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dds),</a:t>
            </a:r>
            <a:r>
              <a:rPr spc="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反映了</a:t>
            </a:r>
            <a:r>
              <a:rPr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b="1" i="1" dirty="0">
                <a:solidFill>
                  <a:srgbClr val="0000FF"/>
                </a:solidFill>
                <a:latin typeface="Palatino Linotype"/>
                <a:cs typeface="Palatino Linotype"/>
              </a:rPr>
              <a:t>x</a:t>
            </a:r>
            <a:r>
              <a:rPr b="1" i="1" spc="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作为正例的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相对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可能性</a:t>
            </a:r>
            <a:endParaRPr lang="en-US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1344" y="3224459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“对数几率”</a:t>
            </a:r>
            <a:endParaRPr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2952" y="3948684"/>
            <a:ext cx="5200015" cy="830580"/>
          </a:xfrm>
          <a:custGeom>
            <a:avLst/>
            <a:gdLst/>
            <a:ahLst/>
            <a:cxnLst/>
            <a:rect l="l" t="t" r="r" b="b"/>
            <a:pathLst>
              <a:path w="5200015" h="830579">
                <a:moveTo>
                  <a:pt x="0" y="830580"/>
                </a:moveTo>
                <a:lnTo>
                  <a:pt x="5199888" y="830580"/>
                </a:lnTo>
                <a:lnTo>
                  <a:pt x="5199888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84247" y="3497577"/>
            <a:ext cx="4996180" cy="1264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56920"/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og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od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ds,</a:t>
            </a:r>
            <a:r>
              <a:rPr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亦称</a:t>
            </a:r>
            <a:r>
              <a:rPr spc="-254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pc="-25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t)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24"/>
              </a:spcBef>
            </a:pPr>
            <a:endParaRPr sz="1750" dirty="0">
              <a:latin typeface="Times New Roman"/>
              <a:cs typeface="Times New Roman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“对数几率回归”</a:t>
            </a:r>
            <a:r>
              <a:rPr sz="2000" spc="-5" dirty="0">
                <a:latin typeface="Verdana"/>
                <a:cs typeface="Verdana"/>
              </a:rPr>
              <a:t>(l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gist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c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gr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ssi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n)</a:t>
            </a:r>
          </a:p>
          <a:p>
            <a:pPr marL="3175" algn="ctr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简称“对率回归”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28163" y="5041531"/>
            <a:ext cx="494284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无需事</a:t>
            </a:r>
            <a:r>
              <a:rPr sz="2000" spc="-15" dirty="0">
                <a:latin typeface="FangSong"/>
                <a:cs typeface="FangSong"/>
              </a:rPr>
              <a:t>先</a:t>
            </a:r>
            <a:r>
              <a:rPr sz="2000" dirty="0">
                <a:latin typeface="FangSong"/>
                <a:cs typeface="FangSong"/>
              </a:rPr>
              <a:t>假</a:t>
            </a:r>
            <a:r>
              <a:rPr sz="2000" spc="-15" dirty="0">
                <a:latin typeface="FangSong"/>
                <a:cs typeface="FangSong"/>
              </a:rPr>
              <a:t>设</a:t>
            </a:r>
            <a:r>
              <a:rPr sz="2000" dirty="0">
                <a:latin typeface="FangSong"/>
                <a:cs typeface="FangSong"/>
              </a:rPr>
              <a:t>数据分布</a:t>
            </a:r>
          </a:p>
          <a:p>
            <a:pPr marL="12700">
              <a:spcBef>
                <a:spcPts val="1200"/>
              </a:spcBef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可得到</a:t>
            </a:r>
            <a:r>
              <a:rPr sz="2000" spc="-15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类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别</a:t>
            </a:r>
            <a:r>
              <a:rPr sz="2000" dirty="0">
                <a:latin typeface="FangSong"/>
                <a:cs typeface="FangSong"/>
              </a:rPr>
              <a:t>”的近</a:t>
            </a:r>
            <a:r>
              <a:rPr sz="2000" spc="-15" dirty="0">
                <a:latin typeface="FangSong"/>
                <a:cs typeface="FangSong"/>
              </a:rPr>
              <a:t>似</a:t>
            </a:r>
            <a:r>
              <a:rPr sz="2000" dirty="0">
                <a:latin typeface="FangSong"/>
                <a:cs typeface="FangSong"/>
              </a:rPr>
              <a:t>概</a:t>
            </a:r>
            <a:r>
              <a:rPr sz="2000" spc="-15" dirty="0">
                <a:latin typeface="FangSong"/>
                <a:cs typeface="FangSong"/>
              </a:rPr>
              <a:t>率</a:t>
            </a:r>
            <a:r>
              <a:rPr sz="2000" dirty="0">
                <a:latin typeface="FangSong"/>
                <a:cs typeface="FangSong"/>
              </a:rPr>
              <a:t>预测</a:t>
            </a:r>
          </a:p>
          <a:p>
            <a:pPr marL="12700">
              <a:spcBef>
                <a:spcPts val="1200"/>
              </a:spcBef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可直接</a:t>
            </a:r>
            <a:r>
              <a:rPr sz="2000" spc="-15" dirty="0">
                <a:latin typeface="FangSong"/>
                <a:cs typeface="FangSong"/>
              </a:rPr>
              <a:t>应</a:t>
            </a:r>
            <a:r>
              <a:rPr sz="2000" dirty="0">
                <a:latin typeface="FangSong"/>
                <a:cs typeface="FangSong"/>
              </a:rPr>
              <a:t>用</a:t>
            </a:r>
            <a:r>
              <a:rPr sz="2000" spc="-15" dirty="0">
                <a:latin typeface="FangSong"/>
                <a:cs typeface="FangSong"/>
              </a:rPr>
              <a:t>现</a:t>
            </a:r>
            <a:r>
              <a:rPr sz="2000" dirty="0">
                <a:latin typeface="FangSong"/>
                <a:cs typeface="FangSong"/>
              </a:rPr>
              <a:t>有数值</a:t>
            </a:r>
            <a:r>
              <a:rPr sz="2000" spc="-15" dirty="0">
                <a:latin typeface="FangSong"/>
                <a:cs typeface="FangSong"/>
              </a:rPr>
              <a:t>优</a:t>
            </a:r>
            <a:r>
              <a:rPr sz="2000" dirty="0">
                <a:latin typeface="FangSong"/>
                <a:cs typeface="FangSong"/>
              </a:rPr>
              <a:t>化</a:t>
            </a:r>
            <a:r>
              <a:rPr sz="2000" spc="-15" dirty="0">
                <a:latin typeface="FangSong"/>
                <a:cs typeface="FangSong"/>
              </a:rPr>
              <a:t>算</a:t>
            </a:r>
            <a:r>
              <a:rPr sz="2000" dirty="0">
                <a:latin typeface="FangSong"/>
                <a:cs typeface="FangSong"/>
              </a:rPr>
              <a:t>法求取</a:t>
            </a:r>
            <a:r>
              <a:rPr sz="2000" spc="-15" dirty="0">
                <a:latin typeface="FangSong"/>
                <a:cs typeface="FangSong"/>
              </a:rPr>
              <a:t>最</a:t>
            </a:r>
            <a:r>
              <a:rPr sz="2000" dirty="0">
                <a:latin typeface="FangSong"/>
                <a:cs typeface="FangSong"/>
              </a:rPr>
              <a:t>优解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411974" y="3989070"/>
            <a:ext cx="3011805" cy="2108200"/>
            <a:chOff x="7411974" y="3989070"/>
            <a:chExt cx="3011805" cy="2108200"/>
          </a:xfrm>
        </p:grpSpPr>
        <p:sp>
          <p:nvSpPr>
            <p:cNvPr id="17" name="object 17"/>
            <p:cNvSpPr/>
            <p:nvPr/>
          </p:nvSpPr>
          <p:spPr>
            <a:xfrm>
              <a:off x="7411974" y="3989070"/>
              <a:ext cx="3011805" cy="2108200"/>
            </a:xfrm>
            <a:custGeom>
              <a:avLst/>
              <a:gdLst/>
              <a:ahLst/>
              <a:cxnLst/>
              <a:rect l="l" t="t" r="r" b="b"/>
              <a:pathLst>
                <a:path w="3011804" h="2108200">
                  <a:moveTo>
                    <a:pt x="627633" y="353694"/>
                  </a:moveTo>
                  <a:lnTo>
                    <a:pt x="748918" y="762761"/>
                  </a:lnTo>
                  <a:lnTo>
                    <a:pt x="163448" y="806957"/>
                  </a:lnTo>
                  <a:lnTo>
                    <a:pt x="548639" y="1131189"/>
                  </a:lnTo>
                  <a:lnTo>
                    <a:pt x="0" y="1256537"/>
                  </a:lnTo>
                  <a:lnTo>
                    <a:pt x="464311" y="1499742"/>
                  </a:lnTo>
                  <a:lnTo>
                    <a:pt x="179196" y="1739328"/>
                  </a:lnTo>
                  <a:lnTo>
                    <a:pt x="669924" y="1779828"/>
                  </a:lnTo>
                  <a:lnTo>
                    <a:pt x="685545" y="2107691"/>
                  </a:lnTo>
                  <a:lnTo>
                    <a:pt x="1049400" y="1768602"/>
                  </a:lnTo>
                  <a:lnTo>
                    <a:pt x="1323649" y="1768602"/>
                  </a:lnTo>
                  <a:lnTo>
                    <a:pt x="1376298" y="1694929"/>
                  </a:lnTo>
                  <a:lnTo>
                    <a:pt x="1658991" y="1694929"/>
                  </a:lnTo>
                  <a:lnTo>
                    <a:pt x="1698116" y="1554860"/>
                  </a:lnTo>
                  <a:lnTo>
                    <a:pt x="2063135" y="1554860"/>
                  </a:lnTo>
                  <a:lnTo>
                    <a:pt x="2041016" y="1400302"/>
                  </a:lnTo>
                  <a:lnTo>
                    <a:pt x="2497514" y="1400302"/>
                  </a:lnTo>
                  <a:lnTo>
                    <a:pt x="2283714" y="1201165"/>
                  </a:lnTo>
                  <a:lnTo>
                    <a:pt x="2547112" y="1101597"/>
                  </a:lnTo>
                  <a:lnTo>
                    <a:pt x="2368041" y="917447"/>
                  </a:lnTo>
                  <a:lnTo>
                    <a:pt x="3011424" y="648461"/>
                  </a:lnTo>
                  <a:lnTo>
                    <a:pt x="2283714" y="637412"/>
                  </a:lnTo>
                  <a:lnTo>
                    <a:pt x="2293816" y="622807"/>
                  </a:lnTo>
                  <a:lnTo>
                    <a:pt x="1192021" y="622807"/>
                  </a:lnTo>
                  <a:lnTo>
                    <a:pt x="627633" y="353694"/>
                  </a:lnTo>
                  <a:close/>
                </a:path>
                <a:path w="3011804" h="2108200">
                  <a:moveTo>
                    <a:pt x="1323649" y="1768602"/>
                  </a:moveTo>
                  <a:lnTo>
                    <a:pt x="1049400" y="1768602"/>
                  </a:lnTo>
                  <a:lnTo>
                    <a:pt x="1212977" y="1923465"/>
                  </a:lnTo>
                  <a:lnTo>
                    <a:pt x="1323649" y="1768602"/>
                  </a:lnTo>
                  <a:close/>
                </a:path>
                <a:path w="3011804" h="2108200">
                  <a:moveTo>
                    <a:pt x="1658991" y="1694929"/>
                  </a:moveTo>
                  <a:lnTo>
                    <a:pt x="1376298" y="1694929"/>
                  </a:lnTo>
                  <a:lnTo>
                    <a:pt x="1618868" y="1838566"/>
                  </a:lnTo>
                  <a:lnTo>
                    <a:pt x="1658991" y="1694929"/>
                  </a:lnTo>
                  <a:close/>
                </a:path>
                <a:path w="3011804" h="2108200">
                  <a:moveTo>
                    <a:pt x="2063135" y="1554860"/>
                  </a:moveTo>
                  <a:lnTo>
                    <a:pt x="1698116" y="1554860"/>
                  </a:lnTo>
                  <a:lnTo>
                    <a:pt x="2083180" y="1694929"/>
                  </a:lnTo>
                  <a:lnTo>
                    <a:pt x="2063135" y="1554860"/>
                  </a:lnTo>
                  <a:close/>
                </a:path>
                <a:path w="3011804" h="2108200">
                  <a:moveTo>
                    <a:pt x="2497514" y="1400302"/>
                  </a:moveTo>
                  <a:lnTo>
                    <a:pt x="2041016" y="1400302"/>
                  </a:lnTo>
                  <a:lnTo>
                    <a:pt x="2631821" y="1525396"/>
                  </a:lnTo>
                  <a:lnTo>
                    <a:pt x="2497514" y="1400302"/>
                  </a:lnTo>
                  <a:close/>
                </a:path>
                <a:path w="3011804" h="2108200">
                  <a:moveTo>
                    <a:pt x="1355470" y="184149"/>
                  </a:moveTo>
                  <a:lnTo>
                    <a:pt x="1192021" y="622807"/>
                  </a:lnTo>
                  <a:lnTo>
                    <a:pt x="2293816" y="622807"/>
                  </a:lnTo>
                  <a:lnTo>
                    <a:pt x="2334665" y="563752"/>
                  </a:lnTo>
                  <a:lnTo>
                    <a:pt x="2025014" y="563752"/>
                  </a:lnTo>
                  <a:lnTo>
                    <a:pt x="2034198" y="423671"/>
                  </a:lnTo>
                  <a:lnTo>
                    <a:pt x="1598040" y="423671"/>
                  </a:lnTo>
                  <a:lnTo>
                    <a:pt x="1355470" y="184149"/>
                  </a:lnTo>
                  <a:close/>
                </a:path>
                <a:path w="3011804" h="2108200">
                  <a:moveTo>
                    <a:pt x="2510535" y="309498"/>
                  </a:moveTo>
                  <a:lnTo>
                    <a:pt x="2025014" y="563752"/>
                  </a:lnTo>
                  <a:lnTo>
                    <a:pt x="2334665" y="563752"/>
                  </a:lnTo>
                  <a:lnTo>
                    <a:pt x="2510535" y="309498"/>
                  </a:lnTo>
                  <a:close/>
                </a:path>
                <a:path w="3011804" h="2108200">
                  <a:moveTo>
                    <a:pt x="2061971" y="0"/>
                  </a:moveTo>
                  <a:lnTo>
                    <a:pt x="1598040" y="423671"/>
                  </a:lnTo>
                  <a:lnTo>
                    <a:pt x="2034198" y="423671"/>
                  </a:lnTo>
                  <a:lnTo>
                    <a:pt x="2061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11974" y="3989070"/>
              <a:ext cx="3011805" cy="2108200"/>
            </a:xfrm>
            <a:custGeom>
              <a:avLst/>
              <a:gdLst/>
              <a:ahLst/>
              <a:cxnLst/>
              <a:rect l="l" t="t" r="r" b="b"/>
              <a:pathLst>
                <a:path w="3011804" h="2108200">
                  <a:moveTo>
                    <a:pt x="1598040" y="423671"/>
                  </a:moveTo>
                  <a:lnTo>
                    <a:pt x="2061971" y="0"/>
                  </a:lnTo>
                  <a:lnTo>
                    <a:pt x="2025014" y="563752"/>
                  </a:lnTo>
                  <a:lnTo>
                    <a:pt x="2510535" y="309498"/>
                  </a:lnTo>
                  <a:lnTo>
                    <a:pt x="2283714" y="637412"/>
                  </a:lnTo>
                  <a:lnTo>
                    <a:pt x="3011424" y="648461"/>
                  </a:lnTo>
                  <a:lnTo>
                    <a:pt x="2368041" y="917447"/>
                  </a:lnTo>
                  <a:lnTo>
                    <a:pt x="2547112" y="1101597"/>
                  </a:lnTo>
                  <a:lnTo>
                    <a:pt x="2283714" y="1201165"/>
                  </a:lnTo>
                  <a:lnTo>
                    <a:pt x="2631821" y="1525396"/>
                  </a:lnTo>
                  <a:lnTo>
                    <a:pt x="2041016" y="1400302"/>
                  </a:lnTo>
                  <a:lnTo>
                    <a:pt x="2083180" y="1694929"/>
                  </a:lnTo>
                  <a:lnTo>
                    <a:pt x="1698116" y="1554860"/>
                  </a:lnTo>
                  <a:lnTo>
                    <a:pt x="1618868" y="1838566"/>
                  </a:lnTo>
                  <a:lnTo>
                    <a:pt x="1376298" y="1694929"/>
                  </a:lnTo>
                  <a:lnTo>
                    <a:pt x="1212977" y="1923465"/>
                  </a:lnTo>
                  <a:lnTo>
                    <a:pt x="1049400" y="1768602"/>
                  </a:lnTo>
                  <a:lnTo>
                    <a:pt x="685545" y="2107691"/>
                  </a:lnTo>
                  <a:lnTo>
                    <a:pt x="669924" y="1779828"/>
                  </a:lnTo>
                  <a:lnTo>
                    <a:pt x="179196" y="1739328"/>
                  </a:lnTo>
                  <a:lnTo>
                    <a:pt x="464311" y="1499742"/>
                  </a:lnTo>
                  <a:lnTo>
                    <a:pt x="0" y="1256537"/>
                  </a:lnTo>
                  <a:lnTo>
                    <a:pt x="548639" y="1131189"/>
                  </a:lnTo>
                  <a:lnTo>
                    <a:pt x="163448" y="806957"/>
                  </a:lnTo>
                  <a:lnTo>
                    <a:pt x="748918" y="762761"/>
                  </a:lnTo>
                  <a:lnTo>
                    <a:pt x="627633" y="353694"/>
                  </a:lnTo>
                  <a:lnTo>
                    <a:pt x="1192021" y="622807"/>
                  </a:lnTo>
                  <a:lnTo>
                    <a:pt x="1355470" y="184149"/>
                  </a:lnTo>
                  <a:lnTo>
                    <a:pt x="1598040" y="423671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8000491" y="4768353"/>
              <a:ext cx="1804670" cy="92333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77800"/>
              <a:r>
                <a:rPr sz="2000" b="1" spc="10" dirty="0">
                  <a:solidFill>
                    <a:srgbClr val="0000FF"/>
                  </a:solidFill>
                  <a:latin typeface="FangSong"/>
                  <a:cs typeface="FangSong"/>
                </a:rPr>
                <a:t>注意</a:t>
              </a:r>
              <a:r>
                <a:rPr sz="2000" b="1" dirty="0">
                  <a:solidFill>
                    <a:srgbClr val="0000FF"/>
                  </a:solidFill>
                  <a:latin typeface="FangSong"/>
                  <a:cs typeface="FangSong"/>
                </a:rPr>
                <a:t>：</a:t>
              </a:r>
              <a:r>
                <a:rPr sz="2000" b="1" spc="-15" dirty="0">
                  <a:solidFill>
                    <a:srgbClr val="0000FF"/>
                  </a:solidFill>
                  <a:latin typeface="FangSong"/>
                  <a:cs typeface="FangSong"/>
                </a:rPr>
                <a:t>它</a:t>
              </a:r>
              <a:r>
                <a:rPr sz="2000" b="1" dirty="0">
                  <a:solidFill>
                    <a:srgbClr val="0000FF"/>
                  </a:solidFill>
                  <a:latin typeface="FangSong"/>
                  <a:cs typeface="FangSong"/>
                </a:rPr>
                <a:t>是 </a:t>
              </a:r>
              <a:r>
                <a:rPr sz="2000" b="1" dirty="0" err="1">
                  <a:solidFill>
                    <a:srgbClr val="0000FF"/>
                  </a:solidFill>
                  <a:latin typeface="FangSong"/>
                  <a:cs typeface="FangSong"/>
                </a:rPr>
                <a:t>分类学</a:t>
              </a:r>
              <a:r>
                <a:rPr sz="2000" b="1" spc="-10" dirty="0" err="1">
                  <a:solidFill>
                    <a:srgbClr val="0000FF"/>
                  </a:solidFill>
                  <a:latin typeface="FangSong"/>
                  <a:cs typeface="FangSong"/>
                </a:rPr>
                <a:t>习</a:t>
              </a:r>
              <a:r>
                <a:rPr sz="2000" b="1" dirty="0" err="1">
                  <a:solidFill>
                    <a:srgbClr val="0000FF"/>
                  </a:solidFill>
                  <a:latin typeface="FangSong"/>
                  <a:cs typeface="FangSong"/>
                </a:rPr>
                <a:t>算</a:t>
              </a:r>
              <a:r>
                <a:rPr sz="2000" b="1" spc="-15" dirty="0" err="1">
                  <a:solidFill>
                    <a:srgbClr val="0000FF"/>
                  </a:solidFill>
                  <a:latin typeface="FangSong"/>
                  <a:cs typeface="FangSong"/>
                </a:rPr>
                <a:t>法</a:t>
              </a:r>
              <a:r>
                <a:rPr sz="2000" b="1" dirty="0">
                  <a:solidFill>
                    <a:srgbClr val="0000FF"/>
                  </a:solidFill>
                  <a:latin typeface="FangSong"/>
                  <a:cs typeface="FangSong"/>
                </a:rPr>
                <a:t>！</a:t>
              </a:r>
              <a:r>
                <a:rPr lang="zh-Hans" altLang="en-US" sz="2000" b="1" dirty="0">
                  <a:solidFill>
                    <a:srgbClr val="0000FF"/>
                  </a:solidFill>
                  <a:latin typeface="FangSong"/>
                  <a:cs typeface="FangSong"/>
                </a:rPr>
                <a:t>！！！</a:t>
              </a:r>
              <a:endParaRPr sz="2000" b="1" dirty="0">
                <a:solidFill>
                  <a:srgbClr val="0000FF"/>
                </a:solidFill>
                <a:latin typeface="FangSong"/>
                <a:cs typeface="FangSong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465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求解思路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7689" y="1208734"/>
            <a:ext cx="343725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若</a:t>
            </a:r>
            <a:r>
              <a:rPr sz="2200" spc="-25" dirty="0">
                <a:latin typeface="FangSong"/>
                <a:cs typeface="FangSong"/>
              </a:rPr>
              <a:t>将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y</a:t>
            </a:r>
            <a:r>
              <a:rPr sz="2200" i="1" spc="22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看作类后验概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率估计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1145" y="1206802"/>
            <a:ext cx="50545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25" dirty="0">
                <a:latin typeface="FangSong"/>
                <a:cs typeface="FangSong"/>
              </a:rPr>
              <a:t>则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93332" y="1066411"/>
            <a:ext cx="1644396" cy="547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4104" y="1995385"/>
            <a:ext cx="3417372" cy="707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4093" y="2712776"/>
            <a:ext cx="3417570" cy="0"/>
          </a:xfrm>
          <a:custGeom>
            <a:avLst/>
            <a:gdLst/>
            <a:ahLst/>
            <a:cxnLst/>
            <a:rect l="l" t="t" r="r" b="b"/>
            <a:pathLst>
              <a:path w="3417570">
                <a:moveTo>
                  <a:pt x="0" y="0"/>
                </a:moveTo>
                <a:lnTo>
                  <a:pt x="3417372" y="0"/>
                </a:lnTo>
              </a:path>
            </a:pathLst>
          </a:custGeom>
          <a:ln w="212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3724" y="1892808"/>
            <a:ext cx="2529840" cy="774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27117" y="2160282"/>
            <a:ext cx="7893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可写为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05506" y="3153358"/>
            <a:ext cx="365950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是，</a:t>
            </a:r>
            <a:r>
              <a:rPr sz="2200" spc="-2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使</a:t>
            </a:r>
            <a:r>
              <a:rPr sz="2200" spc="-20" dirty="0">
                <a:latin typeface="FangSong"/>
                <a:cs typeface="FangSong"/>
              </a:rPr>
              <a:t>用</a:t>
            </a:r>
            <a:r>
              <a:rPr sz="2200" spc="-15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极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大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似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然法</a:t>
            </a:r>
            <a:r>
              <a:rPr sz="2200" spc="-25" dirty="0">
                <a:latin typeface="FangSong"/>
                <a:cs typeface="FangSong"/>
              </a:rPr>
              <a:t>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91656" y="3244595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10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10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10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05506" y="3476495"/>
            <a:ext cx="5361940" cy="1551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862455"/>
            <a:r>
              <a:rPr spc="-20" dirty="0">
                <a:latin typeface="Verdana"/>
                <a:cs typeface="Verdana"/>
              </a:rPr>
              <a:t>(</a:t>
            </a:r>
            <a:r>
              <a:rPr spc="-20" dirty="0">
                <a:solidFill>
                  <a:srgbClr val="FF0000"/>
                </a:solidFill>
                <a:latin typeface="Verdana"/>
                <a:cs typeface="Verdana"/>
              </a:rPr>
              <a:t>max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20" dirty="0">
                <a:solidFill>
                  <a:srgbClr val="FF0000"/>
                </a:solidFill>
                <a:latin typeface="Verdana"/>
                <a:cs typeface="Verdana"/>
              </a:rPr>
              <a:t>mum</a:t>
            </a:r>
            <a:r>
              <a:rPr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li</a:t>
            </a:r>
            <a:r>
              <a:rPr spc="-25" dirty="0">
                <a:solidFill>
                  <a:srgbClr val="FF0000"/>
                </a:solidFill>
                <a:latin typeface="Verdana"/>
                <a:cs typeface="Verdana"/>
              </a:rPr>
              <a:t>k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el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hood</a:t>
            </a:r>
            <a:r>
              <a:rPr spc="-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me</a:t>
            </a:r>
            <a:r>
              <a:rPr spc="-2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ho</a:t>
            </a:r>
            <a:r>
              <a:rPr spc="-2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dirty="0">
                <a:latin typeface="Verdana"/>
                <a:cs typeface="Verdana"/>
              </a:rPr>
              <a:t>)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2700">
              <a:spcBef>
                <a:spcPts val="1250"/>
              </a:spcBef>
              <a:tabLst>
                <a:tab pos="3164205" algn="l"/>
              </a:tabLst>
            </a:pPr>
            <a:r>
              <a:rPr sz="2200" spc="-20" dirty="0">
                <a:latin typeface="FangSong"/>
                <a:cs typeface="FangSong"/>
              </a:rPr>
              <a:t>给</a:t>
            </a:r>
            <a:r>
              <a:rPr sz="2200" spc="-25" dirty="0">
                <a:latin typeface="FangSong"/>
                <a:cs typeface="FangSong"/>
              </a:rPr>
              <a:t>定数据集</a:t>
            </a:r>
            <a:r>
              <a:rPr sz="2200" spc="50" dirty="0">
                <a:latin typeface="FangSong"/>
                <a:cs typeface="FangSong"/>
              </a:rPr>
              <a:t> 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spcBef>
                <a:spcPts val="1200"/>
              </a:spcBef>
            </a:pP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最大化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b="1" spc="-20" dirty="0">
                <a:solidFill>
                  <a:srgbClr val="0000FF"/>
                </a:solidFill>
                <a:latin typeface="FangSong"/>
                <a:cs typeface="FangSong"/>
              </a:rPr>
              <a:t>对</a:t>
            </a:r>
            <a:r>
              <a:rPr sz="2200" b="1" spc="-25" dirty="0">
                <a:solidFill>
                  <a:srgbClr val="0000FF"/>
                </a:solidFill>
                <a:latin typeface="FangSong"/>
                <a:cs typeface="FangSong"/>
              </a:rPr>
              <a:t>数似</a:t>
            </a:r>
            <a:r>
              <a:rPr sz="2200" b="1" spc="-20" dirty="0">
                <a:solidFill>
                  <a:srgbClr val="0000FF"/>
                </a:solidFill>
                <a:latin typeface="FangSong"/>
                <a:cs typeface="FangSong"/>
              </a:rPr>
              <a:t>然</a:t>
            </a:r>
            <a:r>
              <a:rPr sz="2200" spc="-5" dirty="0">
                <a:latin typeface="FangSong"/>
                <a:cs typeface="FangSong"/>
              </a:rPr>
              <a:t>”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li</a:t>
            </a:r>
            <a:r>
              <a:rPr spc="-40" dirty="0">
                <a:solidFill>
                  <a:srgbClr val="FF0000"/>
                </a:solidFill>
                <a:latin typeface="Verdana"/>
                <a:cs typeface="Verdana"/>
              </a:rPr>
              <a:t>k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el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pc="-3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pc="-2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pc="5" dirty="0">
                <a:latin typeface="Verdana"/>
                <a:cs typeface="Verdana"/>
              </a:rPr>
              <a:t>)</a:t>
            </a:r>
            <a:r>
              <a:rPr sz="2200" spc="-15" dirty="0">
                <a:latin typeface="FangSong"/>
                <a:cs typeface="FangSong"/>
              </a:rPr>
              <a:t>函数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4426" y="3166616"/>
            <a:ext cx="6286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第</a:t>
            </a:r>
            <a:r>
              <a:rPr spc="-10" dirty="0">
                <a:solidFill>
                  <a:srgbClr val="00AF50"/>
                </a:solidFill>
                <a:latin typeface="Verdana"/>
                <a:cs typeface="Verdana"/>
              </a:rPr>
              <a:t>7</a:t>
            </a:r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61460" y="4159379"/>
            <a:ext cx="1542019" cy="318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8912" y="5058155"/>
            <a:ext cx="3883151" cy="984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8382001" y="3166616"/>
            <a:ext cx="2055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Helvetica Neue" charset="0"/>
              </a:rPr>
              <a:t>利用已知的样本结果</a:t>
            </a:r>
            <a:r>
              <a:rPr lang="zh-CN" altLang="en-US" dirty="0">
                <a:solidFill>
                  <a:srgbClr val="0000FF"/>
                </a:solidFill>
                <a:latin typeface="Helvetica Neue" charset="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Helvetica Neue" charset="0"/>
              </a:rPr>
              <a:t>反推最有可能（最大概率）导致这样结果的参数值</a:t>
            </a:r>
            <a:r>
              <a:rPr lang="zh-CN" altLang="en-US" b="1" dirty="0">
                <a:solidFill>
                  <a:srgbClr val="222222"/>
                </a:solidFill>
                <a:latin typeface="Helvetica Neue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8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982" y="1025791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令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85186" y="1025791"/>
            <a:ext cx="280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FangSong"/>
                <a:cs typeface="FangSong"/>
              </a:rPr>
              <a:t>，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3659" y="1025791"/>
            <a:ext cx="537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，则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4903" y="1025791"/>
            <a:ext cx="104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可简</a:t>
            </a:r>
            <a:r>
              <a:rPr sz="2000" dirty="0">
                <a:latin typeface="FangSong"/>
                <a:cs typeface="FangSong"/>
              </a:rPr>
              <a:t>写为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4475" y="1025245"/>
            <a:ext cx="1281873" cy="305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4469" y="134328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873" y="0"/>
                </a:lnTo>
              </a:path>
            </a:pathLst>
          </a:custGeom>
          <a:ln w="267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20183" y="1027943"/>
            <a:ext cx="1099102" cy="264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0174" y="1318747"/>
            <a:ext cx="1099185" cy="0"/>
          </a:xfrm>
          <a:custGeom>
            <a:avLst/>
            <a:gdLst/>
            <a:ahLst/>
            <a:cxnLst/>
            <a:rect l="l" t="t" r="r" b="b"/>
            <a:pathLst>
              <a:path w="1099185">
                <a:moveTo>
                  <a:pt x="0" y="0"/>
                </a:moveTo>
                <a:lnTo>
                  <a:pt x="1099102" y="0"/>
                </a:lnTo>
              </a:path>
            </a:pathLst>
          </a:custGeom>
          <a:ln w="53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1933" y="1034032"/>
            <a:ext cx="557057" cy="299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1922" y="1342218"/>
            <a:ext cx="557530" cy="0"/>
          </a:xfrm>
          <a:custGeom>
            <a:avLst/>
            <a:gdLst/>
            <a:ahLst/>
            <a:cxnLst/>
            <a:rect l="l" t="t" r="r" b="b"/>
            <a:pathLst>
              <a:path w="557529">
                <a:moveTo>
                  <a:pt x="0" y="0"/>
                </a:moveTo>
                <a:lnTo>
                  <a:pt x="557082" y="0"/>
                </a:lnTo>
              </a:path>
            </a:pathLst>
          </a:custGeom>
          <a:ln w="186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0623" y="1031341"/>
            <a:ext cx="1337692" cy="305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0618" y="1349381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692" y="0"/>
                </a:lnTo>
              </a:path>
            </a:pathLst>
          </a:custGeom>
          <a:ln w="267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3431" y="1631494"/>
            <a:ext cx="3528625" cy="304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3421" y="1948897"/>
            <a:ext cx="3528695" cy="0"/>
          </a:xfrm>
          <a:custGeom>
            <a:avLst/>
            <a:gdLst/>
            <a:ahLst/>
            <a:cxnLst/>
            <a:rect l="l" t="t" r="r" b="b"/>
            <a:pathLst>
              <a:path w="3528695">
                <a:moveTo>
                  <a:pt x="0" y="0"/>
                </a:moveTo>
                <a:lnTo>
                  <a:pt x="3528625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3456" y="2180134"/>
            <a:ext cx="5631087" cy="304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13444" y="2497537"/>
            <a:ext cx="5631180" cy="0"/>
          </a:xfrm>
          <a:custGeom>
            <a:avLst/>
            <a:gdLst/>
            <a:ahLst/>
            <a:cxnLst/>
            <a:rect l="l" t="t" r="r" b="b"/>
            <a:pathLst>
              <a:path w="5631180">
                <a:moveTo>
                  <a:pt x="0" y="0"/>
                </a:moveTo>
                <a:lnTo>
                  <a:pt x="5631087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7269" y="2782123"/>
            <a:ext cx="6327445" cy="3048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8535" y="3160477"/>
            <a:ext cx="6327775" cy="0"/>
          </a:xfrm>
          <a:custGeom>
            <a:avLst/>
            <a:gdLst/>
            <a:ahLst/>
            <a:cxnLst/>
            <a:rect l="l" t="t" r="r" b="b"/>
            <a:pathLst>
              <a:path w="6327775">
                <a:moveTo>
                  <a:pt x="0" y="0"/>
                </a:moveTo>
                <a:lnTo>
                  <a:pt x="6327445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1532" y="1395983"/>
            <a:ext cx="1434084" cy="7056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50607" y="2721780"/>
            <a:ext cx="8432165" cy="368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 indent="-173355"/>
            <a:r>
              <a:rPr sz="2200" spc="-20" dirty="0">
                <a:latin typeface="FangSong"/>
                <a:cs typeface="FangSong"/>
              </a:rPr>
              <a:t>则</a:t>
            </a:r>
            <a:r>
              <a:rPr sz="2200" b="1" spc="-25" dirty="0">
                <a:solidFill>
                  <a:srgbClr val="0000FF"/>
                </a:solidFill>
                <a:latin typeface="FangSong"/>
                <a:cs typeface="FangSong"/>
              </a:rPr>
              <a:t>似然</a:t>
            </a:r>
            <a:r>
              <a:rPr sz="2200" b="1" spc="-20" dirty="0">
                <a:solidFill>
                  <a:srgbClr val="0000FF"/>
                </a:solidFill>
                <a:latin typeface="FangSong"/>
                <a:cs typeface="FangSong"/>
              </a:rPr>
              <a:t>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可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重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写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spcBef>
                <a:spcPts val="16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5420"/>
            <a:r>
              <a:rPr sz="2200" spc="-2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是，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最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大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化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似然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函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endParaRPr sz="22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93495"/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等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价为最小化</a:t>
            </a:r>
            <a:endParaRPr lang="en-US" sz="2200" b="1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3082290">
              <a:spcBef>
                <a:spcPts val="1330"/>
              </a:spcBef>
            </a:pPr>
            <a:endParaRPr lang="en-US" altLang="zh-CN" sz="2000" spc="-5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3082290">
              <a:spcBef>
                <a:spcPts val="1330"/>
              </a:spcBef>
            </a:pPr>
            <a:r>
              <a:rPr sz="2000" spc="-5" dirty="0" err="1">
                <a:solidFill>
                  <a:srgbClr val="0000FF"/>
                </a:solidFill>
                <a:latin typeface="FangSong"/>
                <a:cs typeface="FangSong"/>
              </a:rPr>
              <a:t>高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阶可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导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连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续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凸函</a:t>
            </a:r>
            <a:r>
              <a:rPr sz="2000" spc="-10" dirty="0" err="1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，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可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用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经典</a:t>
            </a:r>
            <a:r>
              <a:rPr sz="2000" spc="-10" dirty="0" err="1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值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优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化方法</a:t>
            </a:r>
            <a:endParaRPr sz="2000" dirty="0">
              <a:latin typeface="FangSong"/>
              <a:cs typeface="FangSong"/>
            </a:endParaRPr>
          </a:p>
          <a:p>
            <a:pPr marL="2580640"/>
            <a:r>
              <a:rPr sz="2000" spc="10" dirty="0">
                <a:solidFill>
                  <a:srgbClr val="0000FF"/>
                </a:solidFill>
                <a:latin typeface="FangSong"/>
                <a:cs typeface="FangSong"/>
              </a:rPr>
              <a:t>如梯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度下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降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法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牛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顿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法</a:t>
            </a:r>
            <a:r>
              <a:rPr sz="2000" spc="-34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600" spc="-15" dirty="0">
                <a:solidFill>
                  <a:srgbClr val="0000FF"/>
                </a:solidFill>
                <a:latin typeface="Verdana"/>
                <a:cs typeface="Verdana"/>
              </a:rPr>
              <a:t>[</a:t>
            </a:r>
            <a:r>
              <a:rPr sz="1600" spc="-20" dirty="0">
                <a:solidFill>
                  <a:srgbClr val="0000FF"/>
                </a:solidFill>
                <a:latin typeface="Verdana"/>
                <a:cs typeface="Verdana"/>
              </a:rPr>
              <a:t>Boy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d</a:t>
            </a:r>
            <a:r>
              <a:rPr sz="1600" spc="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and</a:t>
            </a:r>
            <a:r>
              <a:rPr sz="1600" spc="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ande</a:t>
            </a:r>
            <a:r>
              <a:rPr sz="1600" spc="-25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bergh</a:t>
            </a:r>
            <a:r>
              <a:rPr sz="1600" spc="-1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1600" spc="4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2004]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求解思路</a:t>
            </a:r>
            <a:endParaRPr lang="zh-CN" alt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732279" y="1651583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再令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69223" y="1997965"/>
            <a:ext cx="1543812" cy="6568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95234" y="4626016"/>
            <a:ext cx="4749621" cy="7841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64992" y="5477922"/>
            <a:ext cx="5123815" cy="0"/>
          </a:xfrm>
          <a:custGeom>
            <a:avLst/>
            <a:gdLst/>
            <a:ahLst/>
            <a:cxnLst/>
            <a:rect l="l" t="t" r="r" b="b"/>
            <a:pathLst>
              <a:path w="5123815">
                <a:moveTo>
                  <a:pt x="0" y="0"/>
                </a:moveTo>
                <a:lnTo>
                  <a:pt x="5123763" y="0"/>
                </a:lnTo>
              </a:path>
            </a:pathLst>
          </a:custGeom>
          <a:ln w="291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83327" y="3464561"/>
            <a:ext cx="3883152" cy="984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84070E-1A94-9E47-805F-FE6C761D799A}"/>
              </a:ext>
            </a:extLst>
          </p:cNvPr>
          <p:cNvSpPr/>
          <p:nvPr/>
        </p:nvSpPr>
        <p:spPr>
          <a:xfrm>
            <a:off x="1652670" y="5476702"/>
            <a:ext cx="2133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b="1" dirty="0">
                <a:solidFill>
                  <a:srgbClr val="C00000"/>
                </a:solidFill>
              </a:rPr>
              <a:t>最优解再代回，得到</a:t>
            </a:r>
            <a:r>
              <a:rPr lang="zh-CN" altLang="en-US" b="1" dirty="0">
                <a:solidFill>
                  <a:srgbClr val="C00000"/>
                </a:solidFill>
              </a:rPr>
              <a:t>学到的</a:t>
            </a:r>
            <a:r>
              <a:rPr lang="zh-Hans" altLang="en-US" b="1" dirty="0">
                <a:solidFill>
                  <a:srgbClr val="C00000"/>
                </a:solidFill>
              </a:rPr>
              <a:t>回归模型。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114753" y="1437736"/>
            <a:ext cx="1018847" cy="4244196"/>
          </a:xfrm>
          <a:custGeom>
            <a:avLst/>
            <a:gdLst>
              <a:gd name="connsiteX0" fmla="*/ 914624 w 1627741"/>
              <a:gd name="connsiteY0" fmla="*/ 4244196 h 4244196"/>
              <a:gd name="connsiteX1" fmla="*/ 17477 w 1627741"/>
              <a:gd name="connsiteY1" fmla="*/ 1621766 h 4244196"/>
              <a:gd name="connsiteX2" fmla="*/ 1627741 w 1627741"/>
              <a:gd name="connsiteY2" fmla="*/ 0 h 424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741" h="4244196">
                <a:moveTo>
                  <a:pt x="914624" y="4244196"/>
                </a:moveTo>
                <a:cubicBezTo>
                  <a:pt x="406624" y="3286664"/>
                  <a:pt x="-101376" y="2329132"/>
                  <a:pt x="17477" y="1621766"/>
                </a:cubicBezTo>
                <a:cubicBezTo>
                  <a:pt x="136330" y="914400"/>
                  <a:pt x="1382368" y="256875"/>
                  <a:pt x="1627741" y="0"/>
                </a:cubicBez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69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线性模型做“分类”</a:t>
            </a:r>
          </a:p>
        </p:txBody>
      </p:sp>
      <p:sp>
        <p:nvSpPr>
          <p:cNvPr id="3" name="object 3"/>
          <p:cNvSpPr/>
          <p:nvPr/>
        </p:nvSpPr>
        <p:spPr>
          <a:xfrm>
            <a:off x="3001517" y="3282954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4525" y="228473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7589" y="237464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1433" y="278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1433" y="1923546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3289" y="1487679"/>
            <a:ext cx="1050290" cy="2557780"/>
          </a:xfrm>
          <a:custGeom>
            <a:avLst/>
            <a:gdLst/>
            <a:ahLst/>
            <a:cxnLst/>
            <a:rect l="l" t="t" r="r" b="b"/>
            <a:pathLst>
              <a:path w="1050289" h="2557779">
                <a:moveTo>
                  <a:pt x="1049909" y="0"/>
                </a:moveTo>
                <a:lnTo>
                  <a:pt x="0" y="2557399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6457" y="265963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5229" y="2912622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17330" y="213842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64858" y="337591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01861" y="248132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5779" y="2138427"/>
            <a:ext cx="2941955" cy="1445895"/>
          </a:xfrm>
          <a:custGeom>
            <a:avLst/>
            <a:gdLst/>
            <a:ahLst/>
            <a:cxnLst/>
            <a:rect l="l" t="t" r="r" b="b"/>
            <a:pathLst>
              <a:path w="2941954" h="1445895">
                <a:moveTo>
                  <a:pt x="2941447" y="0"/>
                </a:moveTo>
                <a:lnTo>
                  <a:pt x="0" y="1445514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91634" y="1960119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8671" y="3247899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86706" y="2776984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6562" y="2543812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214884"/>
                </a:moveTo>
                <a:lnTo>
                  <a:pt x="107442" y="0"/>
                </a:lnTo>
                <a:lnTo>
                  <a:pt x="214884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23183" y="2885187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0" y="214884"/>
                </a:moveTo>
                <a:lnTo>
                  <a:pt x="108204" y="0"/>
                </a:lnTo>
                <a:lnTo>
                  <a:pt x="216408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37231" y="1069848"/>
            <a:ext cx="3691254" cy="276999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0489" algn="r"/>
            <a:r>
              <a:rPr dirty="0">
                <a:latin typeface="FangSong"/>
                <a:cs typeface="FangSong"/>
              </a:rPr>
              <a:t>分类</a:t>
            </a:r>
            <a:endParaRPr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17920" y="1066801"/>
            <a:ext cx="3691254" cy="276999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39065" algn="r"/>
            <a:r>
              <a:rPr dirty="0">
                <a:latin typeface="FangSong"/>
                <a:cs typeface="FangSong"/>
              </a:rPr>
              <a:t>回归</a:t>
            </a:r>
          </a:p>
        </p:txBody>
      </p:sp>
      <p:sp>
        <p:nvSpPr>
          <p:cNvPr id="22" name="object 22"/>
          <p:cNvSpPr/>
          <p:nvPr/>
        </p:nvSpPr>
        <p:spPr>
          <a:xfrm>
            <a:off x="2495538" y="4140200"/>
            <a:ext cx="3178175" cy="127000"/>
          </a:xfrm>
          <a:custGeom>
            <a:avLst/>
            <a:gdLst/>
            <a:ahLst/>
            <a:cxnLst/>
            <a:rect l="l" t="t" r="r" b="b"/>
            <a:pathLst>
              <a:path w="3178175" h="127000">
                <a:moveTo>
                  <a:pt x="3158424" y="53467"/>
                </a:moveTo>
                <a:lnTo>
                  <a:pt x="3101860" y="53467"/>
                </a:lnTo>
                <a:lnTo>
                  <a:pt x="3101987" y="73279"/>
                </a:lnTo>
                <a:lnTo>
                  <a:pt x="3093961" y="73291"/>
                </a:lnTo>
                <a:lnTo>
                  <a:pt x="3051187" y="127000"/>
                </a:lnTo>
                <a:lnTo>
                  <a:pt x="3178060" y="63246"/>
                </a:lnTo>
                <a:lnTo>
                  <a:pt x="3158424" y="53467"/>
                </a:lnTo>
                <a:close/>
              </a:path>
              <a:path w="3178175" h="127000">
                <a:moveTo>
                  <a:pt x="3093929" y="53479"/>
                </a:moveTo>
                <a:lnTo>
                  <a:pt x="0" y="58293"/>
                </a:lnTo>
                <a:lnTo>
                  <a:pt x="25" y="78105"/>
                </a:lnTo>
                <a:lnTo>
                  <a:pt x="3093971" y="73279"/>
                </a:lnTo>
                <a:lnTo>
                  <a:pt x="3101860" y="63373"/>
                </a:lnTo>
                <a:lnTo>
                  <a:pt x="3093929" y="53479"/>
                </a:lnTo>
                <a:close/>
              </a:path>
              <a:path w="3178175" h="127000">
                <a:moveTo>
                  <a:pt x="3101860" y="53467"/>
                </a:moveTo>
                <a:lnTo>
                  <a:pt x="3093929" y="53479"/>
                </a:lnTo>
                <a:lnTo>
                  <a:pt x="3101860" y="63373"/>
                </a:lnTo>
                <a:lnTo>
                  <a:pt x="3093961" y="73291"/>
                </a:lnTo>
                <a:lnTo>
                  <a:pt x="3101987" y="73279"/>
                </a:lnTo>
                <a:lnTo>
                  <a:pt x="3101860" y="53467"/>
                </a:lnTo>
                <a:close/>
              </a:path>
              <a:path w="3178175" h="127000">
                <a:moveTo>
                  <a:pt x="3051060" y="0"/>
                </a:moveTo>
                <a:lnTo>
                  <a:pt x="3093929" y="53479"/>
                </a:lnTo>
                <a:lnTo>
                  <a:pt x="3158424" y="53467"/>
                </a:lnTo>
                <a:lnTo>
                  <a:pt x="3051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72410" y="1461772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85" y="76200"/>
                </a:moveTo>
                <a:lnTo>
                  <a:pt x="54171" y="83987"/>
                </a:lnTo>
                <a:lnTo>
                  <a:pt x="17805" y="2741803"/>
                </a:lnTo>
                <a:lnTo>
                  <a:pt x="37617" y="2742057"/>
                </a:lnTo>
                <a:lnTo>
                  <a:pt x="73983" y="84263"/>
                </a:lnTo>
                <a:lnTo>
                  <a:pt x="64185" y="76200"/>
                </a:lnTo>
                <a:close/>
              </a:path>
              <a:path w="127000" h="2742565">
                <a:moveTo>
                  <a:pt x="101964" y="76073"/>
                </a:moveTo>
                <a:lnTo>
                  <a:pt x="54279" y="76073"/>
                </a:lnTo>
                <a:lnTo>
                  <a:pt x="74091" y="76327"/>
                </a:lnTo>
                <a:lnTo>
                  <a:pt x="73983" y="84263"/>
                </a:lnTo>
                <a:lnTo>
                  <a:pt x="126987" y="127889"/>
                </a:lnTo>
                <a:lnTo>
                  <a:pt x="101964" y="76073"/>
                </a:lnTo>
                <a:close/>
              </a:path>
              <a:path w="127000" h="2742565">
                <a:moveTo>
                  <a:pt x="65227" y="0"/>
                </a:moveTo>
                <a:lnTo>
                  <a:pt x="0" y="126111"/>
                </a:lnTo>
                <a:lnTo>
                  <a:pt x="54171" y="83987"/>
                </a:lnTo>
                <a:lnTo>
                  <a:pt x="54279" y="76073"/>
                </a:lnTo>
                <a:lnTo>
                  <a:pt x="101964" y="76073"/>
                </a:lnTo>
                <a:lnTo>
                  <a:pt x="65227" y="0"/>
                </a:lnTo>
                <a:close/>
              </a:path>
              <a:path w="127000" h="2742565">
                <a:moveTo>
                  <a:pt x="64185" y="76200"/>
                </a:moveTo>
                <a:lnTo>
                  <a:pt x="73983" y="84263"/>
                </a:lnTo>
                <a:lnTo>
                  <a:pt x="74091" y="76327"/>
                </a:lnTo>
                <a:lnTo>
                  <a:pt x="64185" y="76200"/>
                </a:lnTo>
                <a:close/>
              </a:path>
              <a:path w="127000" h="2742565">
                <a:moveTo>
                  <a:pt x="54279" y="76073"/>
                </a:moveTo>
                <a:lnTo>
                  <a:pt x="54171" y="83987"/>
                </a:lnTo>
                <a:lnTo>
                  <a:pt x="64185" y="76200"/>
                </a:lnTo>
                <a:lnTo>
                  <a:pt x="54279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1561" y="4140200"/>
            <a:ext cx="3308350" cy="127000"/>
          </a:xfrm>
          <a:custGeom>
            <a:avLst/>
            <a:gdLst/>
            <a:ahLst/>
            <a:cxnLst/>
            <a:rect l="l" t="t" r="r" b="b"/>
            <a:pathLst>
              <a:path w="3308350" h="127000">
                <a:moveTo>
                  <a:pt x="3288566" y="53466"/>
                </a:moveTo>
                <a:lnTo>
                  <a:pt x="3232023" y="53466"/>
                </a:lnTo>
                <a:lnTo>
                  <a:pt x="3232023" y="73278"/>
                </a:lnTo>
                <a:lnTo>
                  <a:pt x="3224118" y="73298"/>
                </a:lnTo>
                <a:lnTo>
                  <a:pt x="3181350" y="126999"/>
                </a:lnTo>
                <a:lnTo>
                  <a:pt x="3308223" y="63245"/>
                </a:lnTo>
                <a:lnTo>
                  <a:pt x="3288566" y="53466"/>
                </a:lnTo>
                <a:close/>
              </a:path>
              <a:path w="3308350" h="127000">
                <a:moveTo>
                  <a:pt x="3224078" y="53486"/>
                </a:moveTo>
                <a:lnTo>
                  <a:pt x="0" y="61340"/>
                </a:lnTo>
                <a:lnTo>
                  <a:pt x="0" y="81152"/>
                </a:lnTo>
                <a:lnTo>
                  <a:pt x="3224118" y="73298"/>
                </a:lnTo>
                <a:lnTo>
                  <a:pt x="3232023" y="63372"/>
                </a:lnTo>
                <a:lnTo>
                  <a:pt x="3224078" y="53486"/>
                </a:lnTo>
                <a:close/>
              </a:path>
              <a:path w="3308350" h="127000">
                <a:moveTo>
                  <a:pt x="3232023" y="63372"/>
                </a:moveTo>
                <a:lnTo>
                  <a:pt x="3224118" y="73298"/>
                </a:lnTo>
                <a:lnTo>
                  <a:pt x="3232023" y="73278"/>
                </a:lnTo>
                <a:lnTo>
                  <a:pt x="3232023" y="63372"/>
                </a:lnTo>
                <a:close/>
              </a:path>
              <a:path w="3308350" h="127000">
                <a:moveTo>
                  <a:pt x="3232023" y="53466"/>
                </a:moveTo>
                <a:lnTo>
                  <a:pt x="3224078" y="53486"/>
                </a:lnTo>
                <a:lnTo>
                  <a:pt x="3232023" y="63372"/>
                </a:lnTo>
                <a:lnTo>
                  <a:pt x="3232023" y="53466"/>
                </a:lnTo>
                <a:close/>
              </a:path>
              <a:path w="3308350" h="127000">
                <a:moveTo>
                  <a:pt x="3181096" y="0"/>
                </a:moveTo>
                <a:lnTo>
                  <a:pt x="3224078" y="53486"/>
                </a:lnTo>
                <a:lnTo>
                  <a:pt x="3288566" y="53466"/>
                </a:lnTo>
                <a:lnTo>
                  <a:pt x="318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9971" y="1464819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34" y="76200"/>
                </a:moveTo>
                <a:lnTo>
                  <a:pt x="54120" y="83993"/>
                </a:lnTo>
                <a:lnTo>
                  <a:pt x="17779" y="2741803"/>
                </a:lnTo>
                <a:lnTo>
                  <a:pt x="37591" y="2742057"/>
                </a:lnTo>
                <a:lnTo>
                  <a:pt x="73932" y="84255"/>
                </a:lnTo>
                <a:lnTo>
                  <a:pt x="64134" y="76200"/>
                </a:lnTo>
                <a:close/>
              </a:path>
              <a:path w="127000" h="2742565">
                <a:moveTo>
                  <a:pt x="101941" y="76073"/>
                </a:moveTo>
                <a:lnTo>
                  <a:pt x="54228" y="76073"/>
                </a:lnTo>
                <a:lnTo>
                  <a:pt x="74040" y="76327"/>
                </a:lnTo>
                <a:lnTo>
                  <a:pt x="73932" y="84255"/>
                </a:lnTo>
                <a:lnTo>
                  <a:pt x="126999" y="127889"/>
                </a:lnTo>
                <a:lnTo>
                  <a:pt x="101941" y="76073"/>
                </a:lnTo>
                <a:close/>
              </a:path>
              <a:path w="127000" h="2742565">
                <a:moveTo>
                  <a:pt x="65150" y="0"/>
                </a:moveTo>
                <a:lnTo>
                  <a:pt x="0" y="126111"/>
                </a:lnTo>
                <a:lnTo>
                  <a:pt x="54120" y="83993"/>
                </a:lnTo>
                <a:lnTo>
                  <a:pt x="54228" y="76073"/>
                </a:lnTo>
                <a:lnTo>
                  <a:pt x="101941" y="76073"/>
                </a:lnTo>
                <a:lnTo>
                  <a:pt x="65150" y="0"/>
                </a:lnTo>
                <a:close/>
              </a:path>
              <a:path w="127000" h="2742565">
                <a:moveTo>
                  <a:pt x="64134" y="76200"/>
                </a:moveTo>
                <a:lnTo>
                  <a:pt x="73932" y="84255"/>
                </a:lnTo>
                <a:lnTo>
                  <a:pt x="74040" y="76327"/>
                </a:lnTo>
                <a:lnTo>
                  <a:pt x="64134" y="76200"/>
                </a:lnTo>
                <a:close/>
              </a:path>
              <a:path w="127000" h="2742565">
                <a:moveTo>
                  <a:pt x="54228" y="76073"/>
                </a:moveTo>
                <a:lnTo>
                  <a:pt x="54120" y="83993"/>
                </a:lnTo>
                <a:lnTo>
                  <a:pt x="64134" y="76200"/>
                </a:lnTo>
                <a:lnTo>
                  <a:pt x="54228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60235" y="4663115"/>
            <a:ext cx="3129915" cy="131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5080" algn="ctr"/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广义线性模型；</a:t>
            </a:r>
            <a:endParaRPr dirty="0">
              <a:latin typeface="FangSong"/>
              <a:cs typeface="FangSong"/>
            </a:endParaRPr>
          </a:p>
          <a:p>
            <a:pPr marL="1275080" algn="ctr"/>
            <a:r>
              <a:rPr spc="-5" dirty="0">
                <a:solidFill>
                  <a:srgbClr val="0000FF"/>
                </a:solidFill>
                <a:latin typeface="FangSong"/>
                <a:cs typeface="FangSong"/>
              </a:rPr>
              <a:t>通过“联系函数”</a:t>
            </a:r>
            <a:endParaRPr dirty="0">
              <a:latin typeface="FangSong"/>
              <a:cs typeface="FangSong"/>
            </a:endParaRPr>
          </a:p>
          <a:p>
            <a:pPr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2700"/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例如，对率回归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68185" y="4568952"/>
            <a:ext cx="681355" cy="981710"/>
          </a:xfrm>
          <a:custGeom>
            <a:avLst/>
            <a:gdLst/>
            <a:ahLst/>
            <a:cxnLst/>
            <a:rect l="l" t="t" r="r" b="b"/>
            <a:pathLst>
              <a:path w="681354" h="981710">
                <a:moveTo>
                  <a:pt x="0" y="640842"/>
                </a:moveTo>
                <a:lnTo>
                  <a:pt x="170307" y="640842"/>
                </a:lnTo>
                <a:lnTo>
                  <a:pt x="170307" y="0"/>
                </a:lnTo>
                <a:lnTo>
                  <a:pt x="510920" y="0"/>
                </a:lnTo>
                <a:lnTo>
                  <a:pt x="510920" y="640842"/>
                </a:lnTo>
                <a:lnTo>
                  <a:pt x="681228" y="640842"/>
                </a:lnTo>
                <a:lnTo>
                  <a:pt x="340614" y="981456"/>
                </a:lnTo>
                <a:lnTo>
                  <a:pt x="0" y="640842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1628" y="4546091"/>
            <a:ext cx="681355" cy="981710"/>
          </a:xfrm>
          <a:custGeom>
            <a:avLst/>
            <a:gdLst/>
            <a:ahLst/>
            <a:cxnLst/>
            <a:rect l="l" t="t" r="r" b="b"/>
            <a:pathLst>
              <a:path w="681355" h="981710">
                <a:moveTo>
                  <a:pt x="0" y="640842"/>
                </a:moveTo>
                <a:lnTo>
                  <a:pt x="170307" y="640842"/>
                </a:lnTo>
                <a:lnTo>
                  <a:pt x="170307" y="0"/>
                </a:lnTo>
                <a:lnTo>
                  <a:pt x="510920" y="0"/>
                </a:lnTo>
                <a:lnTo>
                  <a:pt x="510920" y="640842"/>
                </a:lnTo>
                <a:lnTo>
                  <a:pt x="681228" y="640842"/>
                </a:lnTo>
                <a:lnTo>
                  <a:pt x="340614" y="981456"/>
                </a:lnTo>
                <a:lnTo>
                  <a:pt x="0" y="64084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29306" y="5604418"/>
            <a:ext cx="30765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如何“直接”做分类？</a:t>
            </a:r>
            <a:endParaRPr sz="2400" dirty="0">
              <a:latin typeface="FangSong"/>
              <a:cs typeface="FangSong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38352" y="4941849"/>
            <a:ext cx="5357648" cy="1395794"/>
            <a:chOff x="738352" y="4941849"/>
            <a:chExt cx="5357648" cy="139579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31" name="圆角矩形标注 30"/>
            <p:cNvSpPr/>
            <p:nvPr/>
          </p:nvSpPr>
          <p:spPr>
            <a:xfrm>
              <a:off x="2667000" y="5527801"/>
              <a:ext cx="3429000" cy="568199"/>
            </a:xfrm>
            <a:prstGeom prst="wedgeRoundRectCallout">
              <a:avLst>
                <a:gd name="adj1" fmla="val -60680"/>
                <a:gd name="adj2" fmla="val -91031"/>
                <a:gd name="adj3" fmla="val 16667"/>
              </a:avLst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97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8" grpId="0" animBg="1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线性判别分析 </a:t>
            </a:r>
            <a:r>
              <a:rPr lang="en-US" altLang="zh-CN"/>
              <a:t>(</a:t>
            </a:r>
            <a:r>
              <a:rPr lang="en-US"/>
              <a:t>Linear Discriminant Analysis)</a:t>
            </a:r>
          </a:p>
        </p:txBody>
      </p:sp>
      <p:sp>
        <p:nvSpPr>
          <p:cNvPr id="3" name="object 3"/>
          <p:cNvSpPr/>
          <p:nvPr/>
        </p:nvSpPr>
        <p:spPr>
          <a:xfrm>
            <a:off x="2923032" y="1136903"/>
            <a:ext cx="5620512" cy="4070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4380" y="5345978"/>
            <a:ext cx="108966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由于将样例投影到一条直线（低维空间），</a:t>
            </a:r>
            <a:r>
              <a:rPr sz="2400" dirty="0" err="1">
                <a:latin typeface="FangSong"/>
                <a:cs typeface="FangSong"/>
              </a:rPr>
              <a:t>因此也被视为</a:t>
            </a:r>
            <a:r>
              <a:rPr lang="zh-CN" altLang="en-US" sz="2400" spc="-5" dirty="0">
                <a:latin typeface="FangSong"/>
                <a:cs typeface="FangSong"/>
              </a:rPr>
              <a:t>一种“监督降维”技术</a:t>
            </a:r>
            <a:endParaRPr lang="zh-CN" altLang="en-US" sz="2400" dirty="0">
              <a:latin typeface="FangSong"/>
              <a:cs typeface="FangSong"/>
            </a:endParaRPr>
          </a:p>
          <a:p>
            <a:pPr marL="12700"/>
            <a:endParaRPr sz="2400" dirty="0">
              <a:latin typeface="FangSong"/>
              <a:cs typeface="FangSong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96400" y="5840016"/>
            <a:ext cx="2219453" cy="369332"/>
            <a:chOff x="5541262" y="5853781"/>
            <a:chExt cx="2219453" cy="369332"/>
          </a:xfrm>
        </p:grpSpPr>
        <p:sp>
          <p:nvSpPr>
            <p:cNvPr id="6" name="object 6"/>
            <p:cNvSpPr/>
            <p:nvPr/>
          </p:nvSpPr>
          <p:spPr>
            <a:xfrm>
              <a:off x="6202680" y="5996940"/>
              <a:ext cx="448309" cy="76200"/>
            </a:xfrm>
            <a:custGeom>
              <a:avLst/>
              <a:gdLst/>
              <a:ahLst/>
              <a:cxnLst/>
              <a:rect l="l" t="t" r="r" b="b"/>
              <a:pathLst>
                <a:path w="448310" h="76200">
                  <a:moveTo>
                    <a:pt x="371729" y="0"/>
                  </a:moveTo>
                  <a:lnTo>
                    <a:pt x="371729" y="76200"/>
                  </a:lnTo>
                  <a:lnTo>
                    <a:pt x="435229" y="44450"/>
                  </a:lnTo>
                  <a:lnTo>
                    <a:pt x="384429" y="44450"/>
                  </a:lnTo>
                  <a:lnTo>
                    <a:pt x="384429" y="31750"/>
                  </a:lnTo>
                  <a:lnTo>
                    <a:pt x="435229" y="31750"/>
                  </a:lnTo>
                  <a:lnTo>
                    <a:pt x="371729" y="0"/>
                  </a:lnTo>
                  <a:close/>
                </a:path>
                <a:path w="448310" h="76200">
                  <a:moveTo>
                    <a:pt x="37172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1729" y="44450"/>
                  </a:lnTo>
                  <a:lnTo>
                    <a:pt x="371729" y="31750"/>
                  </a:lnTo>
                  <a:close/>
                </a:path>
                <a:path w="448310" h="76200">
                  <a:moveTo>
                    <a:pt x="435229" y="31750"/>
                  </a:moveTo>
                  <a:lnTo>
                    <a:pt x="384429" y="31750"/>
                  </a:lnTo>
                  <a:lnTo>
                    <a:pt x="384429" y="44450"/>
                  </a:lnTo>
                  <a:lnTo>
                    <a:pt x="435229" y="44450"/>
                  </a:lnTo>
                  <a:lnTo>
                    <a:pt x="447929" y="38100"/>
                  </a:lnTo>
                  <a:lnTo>
                    <a:pt x="435229" y="31750"/>
                  </a:lnTo>
                  <a:close/>
                </a:path>
              </a:pathLst>
            </a:custGeom>
            <a:solidFill>
              <a:srgbClr val="1575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541262" y="5853781"/>
              <a:ext cx="221945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tabLst>
                  <a:tab pos="1116965" algn="l"/>
                </a:tabLst>
              </a:pPr>
              <a:r>
                <a:rPr sz="2400" dirty="0">
                  <a:solidFill>
                    <a:srgbClr val="00AF50"/>
                  </a:solidFill>
                  <a:latin typeface="FangSong"/>
                  <a:cs typeface="FangSong"/>
                </a:rPr>
                <a:t>降维	第</a:t>
              </a:r>
              <a:r>
                <a:rPr sz="2400" spc="-20" dirty="0">
                  <a:solidFill>
                    <a:srgbClr val="00AF50"/>
                  </a:solidFill>
                  <a:latin typeface="Verdana"/>
                  <a:cs typeface="Verdana"/>
                </a:rPr>
                <a:t>10</a:t>
              </a:r>
              <a:r>
                <a:rPr sz="2400" dirty="0">
                  <a:solidFill>
                    <a:srgbClr val="00AF50"/>
                  </a:solidFill>
                  <a:latin typeface="FangSong"/>
                  <a:cs typeface="FangSong"/>
                </a:rPr>
                <a:t>章</a:t>
              </a:r>
              <a:endParaRPr sz="2400" dirty="0">
                <a:latin typeface="FangSong"/>
                <a:cs typeface="FangSong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3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线性判别分析 </a:t>
            </a:r>
            <a:r>
              <a:rPr lang="en-US" altLang="zh-CN"/>
              <a:t>(</a:t>
            </a:r>
            <a:r>
              <a:rPr lang="en-US"/>
              <a:t>Linear Discriminant Analysis)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57" y="1752601"/>
            <a:ext cx="4533824" cy="31010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86" y="1668911"/>
            <a:ext cx="3802786" cy="3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7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本章内容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994978"/>
              </p:ext>
            </p:extLst>
          </p:nvPr>
        </p:nvGraphicFramePr>
        <p:xfrm>
          <a:off x="347133" y="1158539"/>
          <a:ext cx="11489267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738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6947277" y="1128959"/>
            <a:ext cx="3973308" cy="2766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</a:t>
            </a:r>
            <a:r>
              <a:rPr lang="zh-CN" altLang="en-US"/>
              <a:t>的目标</a:t>
            </a:r>
          </a:p>
        </p:txBody>
      </p:sp>
      <p:sp>
        <p:nvSpPr>
          <p:cNvPr id="3" name="object 3"/>
          <p:cNvSpPr/>
          <p:nvPr/>
        </p:nvSpPr>
        <p:spPr>
          <a:xfrm>
            <a:off x="2699246" y="1103759"/>
            <a:ext cx="1540495" cy="318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127709"/>
            <a:ext cx="5201311" cy="177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162935" algn="l"/>
              </a:tabLst>
            </a:pPr>
            <a:r>
              <a:rPr sz="2200" spc="-20" dirty="0">
                <a:latin typeface="FangSong"/>
                <a:cs typeface="FangSong"/>
              </a:rPr>
              <a:t>给</a:t>
            </a:r>
            <a:r>
              <a:rPr sz="2200" spc="-25" dirty="0">
                <a:latin typeface="FangSong"/>
                <a:cs typeface="FangSong"/>
              </a:rPr>
              <a:t>定数</a:t>
            </a:r>
            <a:r>
              <a:rPr sz="2200" spc="-20" dirty="0">
                <a:latin typeface="FangSong"/>
                <a:cs typeface="FangSong"/>
              </a:rPr>
              <a:t>据</a:t>
            </a:r>
            <a:r>
              <a:rPr sz="2200" spc="-25" dirty="0">
                <a:latin typeface="FangSong"/>
                <a:cs typeface="FangSong"/>
              </a:rPr>
              <a:t>集</a:t>
            </a:r>
            <a:r>
              <a:rPr sz="2200" spc="55" dirty="0">
                <a:latin typeface="FangSong"/>
                <a:cs typeface="FangSong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	</a:t>
            </a:r>
          </a:p>
          <a:p>
            <a:pPr marL="380365">
              <a:spcBef>
                <a:spcPts val="1605"/>
              </a:spcBef>
            </a:pPr>
            <a:r>
              <a:rPr sz="2000" dirty="0">
                <a:latin typeface="FangSong"/>
                <a:cs typeface="FangSong"/>
              </a:rPr>
              <a:t>第</a:t>
            </a:r>
            <a:r>
              <a:rPr sz="2000" spc="-509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i</a:t>
            </a:r>
            <a:r>
              <a:rPr sz="2000" i="1" spc="-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类示</a:t>
            </a:r>
            <a:r>
              <a:rPr sz="2000" dirty="0">
                <a:latin typeface="FangSong"/>
                <a:cs typeface="FangSong"/>
              </a:rPr>
              <a:t>例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集合</a:t>
            </a:r>
          </a:p>
          <a:p>
            <a:pPr marL="380365">
              <a:spcBef>
                <a:spcPts val="1200"/>
              </a:spcBef>
              <a:tabLst>
                <a:tab pos="3304540" algn="l"/>
              </a:tabLst>
            </a:pPr>
            <a:r>
              <a:rPr sz="2000" dirty="0">
                <a:latin typeface="FangSong"/>
                <a:cs typeface="FangSong"/>
              </a:rPr>
              <a:t>第</a:t>
            </a:r>
            <a:r>
              <a:rPr sz="2000" spc="-509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i</a:t>
            </a:r>
            <a:r>
              <a:rPr sz="2000" i="1" spc="-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类示</a:t>
            </a:r>
            <a:r>
              <a:rPr sz="2000" dirty="0">
                <a:latin typeface="FangSong"/>
                <a:cs typeface="FangSong"/>
              </a:rPr>
              <a:t>例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均值向量</a:t>
            </a:r>
            <a:r>
              <a:rPr sz="2000" spc="-250" dirty="0">
                <a:latin typeface="FangSong"/>
                <a:cs typeface="FangSong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 	</a:t>
            </a:r>
          </a:p>
          <a:p>
            <a:pPr marL="380365">
              <a:spcBef>
                <a:spcPts val="1200"/>
              </a:spcBef>
            </a:pPr>
            <a:r>
              <a:rPr sz="2000" dirty="0">
                <a:latin typeface="FangSong"/>
                <a:cs typeface="FangSong"/>
              </a:rPr>
              <a:t>第</a:t>
            </a:r>
            <a:r>
              <a:rPr sz="2000" spc="-509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i</a:t>
            </a:r>
            <a:r>
              <a:rPr sz="2000" i="1" spc="-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类示</a:t>
            </a:r>
            <a:r>
              <a:rPr sz="2000" dirty="0">
                <a:latin typeface="FangSong"/>
                <a:cs typeface="FangSong"/>
              </a:rPr>
              <a:t>例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协方差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矩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阵</a:t>
            </a:r>
          </a:p>
        </p:txBody>
      </p:sp>
      <p:sp>
        <p:nvSpPr>
          <p:cNvPr id="5" name="object 5"/>
          <p:cNvSpPr/>
          <p:nvPr/>
        </p:nvSpPr>
        <p:spPr>
          <a:xfrm>
            <a:off x="3571849" y="1707847"/>
            <a:ext cx="289215" cy="238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1843" y="1960248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215" y="0"/>
                </a:lnTo>
              </a:path>
            </a:pathLst>
          </a:custGeom>
          <a:ln w="2943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7874" y="2175374"/>
            <a:ext cx="279820" cy="198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873" y="2608665"/>
            <a:ext cx="295439" cy="255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866" y="2879378"/>
            <a:ext cx="295910" cy="0"/>
          </a:xfrm>
          <a:custGeom>
            <a:avLst/>
            <a:gdLst/>
            <a:ahLst/>
            <a:cxnLst/>
            <a:rect l="l" t="t" r="r" b="b"/>
            <a:pathLst>
              <a:path w="295910">
                <a:moveTo>
                  <a:pt x="0" y="0"/>
                </a:moveTo>
                <a:lnTo>
                  <a:pt x="295439" y="0"/>
                </a:lnTo>
              </a:path>
            </a:pathLst>
          </a:custGeom>
          <a:ln w="319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4117" y="3022999"/>
            <a:ext cx="693369" cy="288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8600" y="3022841"/>
            <a:ext cx="683342" cy="2893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3430" y="3477420"/>
            <a:ext cx="989385" cy="2828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93424" y="3774845"/>
            <a:ext cx="989965" cy="0"/>
          </a:xfrm>
          <a:custGeom>
            <a:avLst/>
            <a:gdLst/>
            <a:ahLst/>
            <a:cxnLst/>
            <a:rect l="l" t="t" r="r" b="b"/>
            <a:pathLst>
              <a:path w="989964">
                <a:moveTo>
                  <a:pt x="0" y="0"/>
                </a:moveTo>
                <a:lnTo>
                  <a:pt x="989385" y="0"/>
                </a:lnTo>
              </a:path>
            </a:pathLst>
          </a:custGeom>
          <a:ln w="304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2800" y="3493848"/>
            <a:ext cx="940216" cy="258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2796" y="3765524"/>
            <a:ext cx="940435" cy="0"/>
          </a:xfrm>
          <a:custGeom>
            <a:avLst/>
            <a:gdLst/>
            <a:ahLst/>
            <a:cxnLst/>
            <a:rect l="l" t="t" r="r" b="b"/>
            <a:pathLst>
              <a:path w="940435">
                <a:moveTo>
                  <a:pt x="0" y="0"/>
                </a:moveTo>
                <a:lnTo>
                  <a:pt x="940216" y="0"/>
                </a:lnTo>
              </a:path>
            </a:pathLst>
          </a:custGeom>
          <a:ln w="27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43001" y="3033533"/>
            <a:ext cx="6072505" cy="2015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365">
              <a:tabLst>
                <a:tab pos="4904740" algn="l"/>
                <a:tab pos="6059170" algn="l"/>
              </a:tabLst>
            </a:pPr>
            <a:r>
              <a:rPr sz="2000" spc="10" dirty="0">
                <a:latin typeface="FangSong"/>
                <a:cs typeface="FangSong"/>
              </a:rPr>
              <a:t>两类</a:t>
            </a:r>
            <a:r>
              <a:rPr sz="2000" dirty="0">
                <a:latin typeface="FangSong"/>
                <a:cs typeface="FangSong"/>
              </a:rPr>
              <a:t>样本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中心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在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直线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上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的投</a:t>
            </a:r>
            <a:r>
              <a:rPr sz="2000" spc="-5" dirty="0">
                <a:solidFill>
                  <a:srgbClr val="FF0000"/>
                </a:solidFill>
                <a:latin typeface="FangSong"/>
                <a:cs typeface="FangSong"/>
              </a:rPr>
              <a:t>影</a:t>
            </a:r>
            <a:r>
              <a:rPr sz="2000" dirty="0">
                <a:latin typeface="FangSong"/>
                <a:cs typeface="FangSong"/>
              </a:rPr>
              <a:t>：</a:t>
            </a:r>
            <a:r>
              <a:rPr sz="2000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FangSong"/>
                <a:cs typeface="FangSong"/>
              </a:rPr>
              <a:t>和</a:t>
            </a:r>
            <a:r>
              <a:rPr sz="2000" spc="-155" dirty="0">
                <a:latin typeface="FangSong"/>
                <a:cs typeface="FangSong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 	</a:t>
            </a:r>
          </a:p>
          <a:p>
            <a:pPr marL="12700" indent="367665">
              <a:spcBef>
                <a:spcPts val="1200"/>
              </a:spcBef>
              <a:tabLst>
                <a:tab pos="3745865" algn="l"/>
              </a:tabLst>
            </a:pPr>
            <a:r>
              <a:rPr sz="2000" spc="10" dirty="0">
                <a:latin typeface="FangSong"/>
                <a:cs typeface="FangSong"/>
              </a:rPr>
              <a:t>两类</a:t>
            </a:r>
            <a:r>
              <a:rPr sz="2000" dirty="0">
                <a:latin typeface="FangSong"/>
                <a:cs typeface="FangSong"/>
              </a:rPr>
              <a:t>样本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协方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差</a:t>
            </a:r>
            <a:r>
              <a:rPr sz="2000" dirty="0">
                <a:latin typeface="FangSong"/>
                <a:cs typeface="FangSong"/>
              </a:rPr>
              <a:t>：	和</a:t>
            </a:r>
          </a:p>
          <a:p>
            <a:pPr>
              <a:spcBef>
                <a:spcPts val="16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/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同类样例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投影点尽可</a:t>
            </a:r>
            <a:r>
              <a:rPr sz="2200" spc="-20" dirty="0">
                <a:latin typeface="FangSong"/>
                <a:cs typeface="FangSong"/>
              </a:rPr>
              <a:t>能</a:t>
            </a:r>
            <a:r>
              <a:rPr sz="2200" spc="-25" dirty="0">
                <a:latin typeface="FangSong"/>
                <a:cs typeface="FangSong"/>
              </a:rPr>
              <a:t>接近</a:t>
            </a:r>
            <a:r>
              <a:rPr sz="2200" spc="-315" dirty="0">
                <a:latin typeface="FangSong"/>
                <a:cs typeface="FangSong"/>
              </a:rPr>
              <a:t> </a:t>
            </a:r>
            <a:r>
              <a:rPr sz="2200" spc="-25" dirty="0">
                <a:latin typeface="Wingdings"/>
                <a:cs typeface="Wingdings"/>
              </a:rPr>
              <a:t></a:t>
            </a:r>
            <a:endParaRPr sz="2200" dirty="0">
              <a:latin typeface="Wingdings"/>
              <a:cs typeface="Wingdings"/>
            </a:endParaRPr>
          </a:p>
          <a:p>
            <a:pPr marL="12700">
              <a:spcBef>
                <a:spcPts val="1200"/>
              </a:spcBef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异类样例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投影</a:t>
            </a:r>
            <a:r>
              <a:rPr sz="2200" spc="-20" dirty="0">
                <a:latin typeface="FangSong"/>
                <a:cs typeface="FangSong"/>
              </a:rPr>
              <a:t>点</a:t>
            </a:r>
            <a:r>
              <a:rPr sz="2200" spc="-25" dirty="0">
                <a:latin typeface="FangSong"/>
                <a:cs typeface="FangSong"/>
              </a:rPr>
              <a:t>尽可</a:t>
            </a:r>
            <a:r>
              <a:rPr sz="2200" spc="-20" dirty="0">
                <a:latin typeface="FangSong"/>
                <a:cs typeface="FangSong"/>
              </a:rPr>
              <a:t>能</a:t>
            </a:r>
            <a:r>
              <a:rPr sz="2200" spc="-25" dirty="0">
                <a:latin typeface="FangSong"/>
                <a:cs typeface="FangSong"/>
              </a:rPr>
              <a:t>远离</a:t>
            </a:r>
            <a:r>
              <a:rPr sz="2200" spc="-305" dirty="0">
                <a:latin typeface="FangSong"/>
                <a:cs typeface="FangSong"/>
              </a:rPr>
              <a:t> </a:t>
            </a:r>
            <a:r>
              <a:rPr sz="2200" spc="-25" dirty="0">
                <a:latin typeface="Wingdings"/>
                <a:cs typeface="Wingdings"/>
              </a:rPr>
              <a:t></a:t>
            </a:r>
            <a:endParaRPr sz="2200" dirty="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26122" y="4196471"/>
            <a:ext cx="1166574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尽可能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小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</a:pP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尽可能大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40934" y="4117848"/>
            <a:ext cx="2741676" cy="426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29283" y="4529855"/>
            <a:ext cx="2639567" cy="627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43000" y="5283656"/>
            <a:ext cx="170116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是，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最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大化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3032144" y="5300925"/>
            <a:ext cx="6370319" cy="878783"/>
            <a:chOff x="1702307" y="5396484"/>
            <a:chExt cx="7030212" cy="934212"/>
          </a:xfrm>
        </p:grpSpPr>
        <p:sp>
          <p:nvSpPr>
            <p:cNvPr id="20" name="object 20"/>
            <p:cNvSpPr/>
            <p:nvPr/>
          </p:nvSpPr>
          <p:spPr>
            <a:xfrm>
              <a:off x="1702307" y="5396484"/>
              <a:ext cx="3137916" cy="934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40223" y="5489447"/>
              <a:ext cx="3892296" cy="81229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038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909978" y="4755309"/>
            <a:ext cx="7646670" cy="1184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Verdana"/>
                <a:cs typeface="Verdana"/>
              </a:rPr>
              <a:t>LDA</a:t>
            </a:r>
            <a:r>
              <a:rPr sz="2200" spc="-20" dirty="0">
                <a:latin typeface="FangSong"/>
                <a:cs typeface="FangSong"/>
              </a:rPr>
              <a:t>的目标：最大</a:t>
            </a:r>
            <a:r>
              <a:rPr sz="2200" spc="-25" dirty="0">
                <a:latin typeface="FangSong"/>
                <a:cs typeface="FangSong"/>
              </a:rPr>
              <a:t>化广</a:t>
            </a:r>
            <a:r>
              <a:rPr sz="2200" spc="-20" dirty="0">
                <a:latin typeface="FangSong"/>
                <a:cs typeface="FangSong"/>
              </a:rPr>
              <a:t>义</a:t>
            </a:r>
            <a:r>
              <a:rPr sz="2200" spc="-25" dirty="0">
                <a:latin typeface="FangSong"/>
                <a:cs typeface="FangSong"/>
              </a:rPr>
              <a:t>瑞</a:t>
            </a:r>
            <a:r>
              <a:rPr sz="2200" dirty="0">
                <a:latin typeface="FangSong"/>
                <a:cs typeface="FangSong"/>
              </a:rPr>
              <a:t>利</a:t>
            </a:r>
            <a:r>
              <a:rPr sz="2200" spc="-25" dirty="0">
                <a:latin typeface="FangSong"/>
                <a:cs typeface="FangSong"/>
              </a:rPr>
              <a:t>商</a:t>
            </a:r>
            <a:r>
              <a:rPr sz="2200" spc="-355" dirty="0">
                <a:latin typeface="FangSong"/>
                <a:cs typeface="FangSong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10" dirty="0">
                <a:latin typeface="Verdana"/>
                <a:cs typeface="Verdana"/>
              </a:rPr>
              <a:t>g</a:t>
            </a:r>
            <a:r>
              <a:rPr spc="-15" dirty="0">
                <a:latin typeface="Verdana"/>
                <a:cs typeface="Verdana"/>
              </a:rPr>
              <a:t>en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50" dirty="0">
                <a:latin typeface="Verdana"/>
                <a:cs typeface="Verdana"/>
              </a:rPr>
              <a:t>r</a:t>
            </a:r>
            <a:r>
              <a:rPr dirty="0">
                <a:latin typeface="Verdana"/>
                <a:cs typeface="Verdana"/>
              </a:rPr>
              <a:t>a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0" dirty="0">
                <a:latin typeface="Verdana"/>
                <a:cs typeface="Verdana"/>
              </a:rPr>
              <a:t>z</a:t>
            </a:r>
            <a:r>
              <a:rPr spc="-15" dirty="0">
                <a:latin typeface="Verdana"/>
                <a:cs typeface="Verdana"/>
              </a:rPr>
              <a:t>ed</a:t>
            </a:r>
            <a:r>
              <a:rPr spc="1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R</a:t>
            </a:r>
            <a:r>
              <a:rPr spc="-30" dirty="0">
                <a:latin typeface="Verdana"/>
                <a:cs typeface="Verdana"/>
              </a:rPr>
              <a:t>a</a:t>
            </a:r>
            <a:r>
              <a:rPr dirty="0">
                <a:latin typeface="Verdana"/>
                <a:cs typeface="Verdana"/>
              </a:rPr>
              <a:t>y</a:t>
            </a:r>
            <a:r>
              <a:rPr spc="10" dirty="0">
                <a:latin typeface="Verdana"/>
                <a:cs typeface="Verdana"/>
              </a:rPr>
              <a:t>l</a:t>
            </a:r>
            <a:r>
              <a:rPr dirty="0">
                <a:latin typeface="Verdana"/>
                <a:cs typeface="Verdana"/>
              </a:rPr>
              <a:t>ei</a:t>
            </a:r>
            <a:r>
              <a:rPr spc="-10" dirty="0">
                <a:latin typeface="Verdana"/>
                <a:cs typeface="Verdana"/>
              </a:rPr>
              <a:t>g</a:t>
            </a:r>
            <a:r>
              <a:rPr spc="-15" dirty="0">
                <a:latin typeface="Verdana"/>
                <a:cs typeface="Verdana"/>
              </a:rPr>
              <a:t>h</a:t>
            </a:r>
            <a:r>
              <a:rPr dirty="0">
                <a:latin typeface="Verdana"/>
                <a:cs typeface="Verdana"/>
              </a:rPr>
              <a:t> quot</a:t>
            </a:r>
            <a:r>
              <a:rPr spc="5"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en</a:t>
            </a:r>
            <a:r>
              <a:rPr spc="-20" dirty="0">
                <a:latin typeface="Verdana"/>
                <a:cs typeface="Verdana"/>
              </a:rPr>
              <a:t>t</a:t>
            </a:r>
            <a:r>
              <a:rPr dirty="0">
                <a:latin typeface="Verdana"/>
                <a:cs typeface="Verdana"/>
              </a:rPr>
              <a:t>)</a:t>
            </a:r>
          </a:p>
          <a:p>
            <a:pPr>
              <a:spcBef>
                <a:spcPts val="48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4333875" marR="964565">
              <a:lnSpc>
                <a:spcPct val="103899"/>
              </a:lnSpc>
            </a:pPr>
            <a:r>
              <a:rPr b="1" i="1" dirty="0">
                <a:latin typeface="Palatino Linotype"/>
                <a:cs typeface="Palatino Linotype"/>
              </a:rPr>
              <a:t>w</a:t>
            </a:r>
            <a:r>
              <a:rPr b="1" i="1" spc="185" dirty="0">
                <a:latin typeface="Palatino Linotype"/>
                <a:cs typeface="Palatino Linotype"/>
              </a:rPr>
              <a:t> </a:t>
            </a:r>
            <a:r>
              <a:rPr dirty="0">
                <a:latin typeface="FangSong"/>
                <a:cs typeface="FangSong"/>
              </a:rPr>
              <a:t>成倍缩放不影响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i="1" dirty="0">
                <a:latin typeface="Times New Roman"/>
                <a:cs typeface="Times New Roman"/>
              </a:rPr>
              <a:t>J</a:t>
            </a:r>
            <a:r>
              <a:rPr i="1"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FangSong"/>
                <a:cs typeface="FangSong"/>
              </a:rPr>
              <a:t>值 仅考虑方向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</a:t>
            </a:r>
            <a:r>
              <a:rPr lang="zh-CN" altLang="en-US"/>
              <a:t>的目标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9978" y="2701046"/>
            <a:ext cx="50622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类内散度矩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阵</a:t>
            </a:r>
            <a:r>
              <a:rPr sz="2200" spc="-33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pc="-5" dirty="0">
                <a:solidFill>
                  <a:srgbClr val="FF0000"/>
                </a:solidFill>
                <a:latin typeface="Verdana"/>
                <a:cs typeface="Verdana"/>
              </a:rPr>
              <a:t>(w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th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n-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pc="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ass</a:t>
            </a:r>
            <a:r>
              <a:rPr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scatter</a:t>
            </a:r>
            <a:r>
              <a:rPr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pc="-15" dirty="0">
                <a:solidFill>
                  <a:srgbClr val="FF0000"/>
                </a:solidFill>
                <a:latin typeface="Verdana"/>
                <a:cs typeface="Verdana"/>
              </a:rPr>
              <a:t>matr</a:t>
            </a:r>
            <a:r>
              <a:rPr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x)</a:t>
            </a:r>
            <a:endParaRPr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2576" y="3313255"/>
            <a:ext cx="7296071" cy="1125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2564" y="4451275"/>
            <a:ext cx="7296150" cy="0"/>
          </a:xfrm>
          <a:custGeom>
            <a:avLst/>
            <a:gdLst/>
            <a:ahLst/>
            <a:cxnLst/>
            <a:rect l="l" t="t" r="r" b="b"/>
            <a:pathLst>
              <a:path w="7296150">
                <a:moveTo>
                  <a:pt x="0" y="0"/>
                </a:moveTo>
                <a:lnTo>
                  <a:pt x="7296070" y="0"/>
                </a:lnTo>
              </a:path>
            </a:pathLst>
          </a:custGeom>
          <a:ln w="26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3735" y="5316315"/>
            <a:ext cx="1658271" cy="693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3724" y="6022150"/>
            <a:ext cx="1658620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0" y="0"/>
                </a:moveTo>
                <a:lnTo>
                  <a:pt x="1658271" y="0"/>
                </a:lnTo>
              </a:path>
            </a:pathLst>
          </a:custGeom>
          <a:ln w="262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0" y="5151883"/>
            <a:ext cx="381000" cy="1004569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 12"/>
          <p:cNvGrpSpPr/>
          <p:nvPr/>
        </p:nvGrpSpPr>
        <p:grpSpPr>
          <a:xfrm>
            <a:off x="3787901" y="115379"/>
            <a:ext cx="6696812" cy="933102"/>
            <a:chOff x="1702307" y="5396484"/>
            <a:chExt cx="7030212" cy="934212"/>
          </a:xfrm>
        </p:grpSpPr>
        <p:sp>
          <p:nvSpPr>
            <p:cNvPr id="14" name="object 20"/>
            <p:cNvSpPr/>
            <p:nvPr/>
          </p:nvSpPr>
          <p:spPr>
            <a:xfrm>
              <a:off x="1702307" y="5396484"/>
              <a:ext cx="3137916" cy="9342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2"/>
            <p:cNvSpPr/>
            <p:nvPr/>
          </p:nvSpPr>
          <p:spPr>
            <a:xfrm>
              <a:off x="4840223" y="5489447"/>
              <a:ext cx="3892296" cy="8122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1"/>
          <p:cNvSpPr/>
          <p:nvPr/>
        </p:nvSpPr>
        <p:spPr>
          <a:xfrm>
            <a:off x="8262050" y="643092"/>
            <a:ext cx="1186751" cy="376467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7620001" y="219714"/>
            <a:ext cx="2514599" cy="376467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/>
          <p:cNvSpPr txBox="1"/>
          <p:nvPr/>
        </p:nvSpPr>
        <p:spPr>
          <a:xfrm>
            <a:off x="1909978" y="1231907"/>
            <a:ext cx="533971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类间散度矩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阵</a:t>
            </a:r>
            <a:r>
              <a:rPr sz="2200" spc="-33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b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twee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-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pc="5" dirty="0">
                <a:solidFill>
                  <a:srgbClr val="0000FF"/>
                </a:solidFill>
                <a:latin typeface="Verdana"/>
                <a:cs typeface="Verdana"/>
              </a:rPr>
              <a:t>l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ass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sc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tt</a:t>
            </a:r>
            <a:r>
              <a:rPr spc="-2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pc="1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matrix)</a:t>
            </a:r>
            <a:endParaRPr dirty="0">
              <a:solidFill>
                <a:srgbClr val="0000FF"/>
              </a:solidFill>
              <a:latin typeface="Verdana"/>
              <a:cs typeface="Verdana"/>
            </a:endParaRPr>
          </a:p>
        </p:txBody>
      </p:sp>
      <p:sp>
        <p:nvSpPr>
          <p:cNvPr id="20" name="object 7"/>
          <p:cNvSpPr/>
          <p:nvPr/>
        </p:nvSpPr>
        <p:spPr>
          <a:xfrm>
            <a:off x="2202530" y="1798660"/>
            <a:ext cx="3424143" cy="359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/>
          <p:nvPr/>
        </p:nvSpPr>
        <p:spPr>
          <a:xfrm>
            <a:off x="2202519" y="2171196"/>
            <a:ext cx="3424554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143" y="0"/>
                </a:lnTo>
              </a:path>
            </a:pathLst>
          </a:custGeom>
          <a:ln w="26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222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8228" y="5258383"/>
            <a:ext cx="36569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实</a:t>
            </a:r>
            <a:r>
              <a:rPr sz="2200" spc="-25" dirty="0">
                <a:latin typeface="FangSong"/>
                <a:cs typeface="FangSong"/>
              </a:rPr>
              <a:t>践中</a:t>
            </a:r>
            <a:r>
              <a:rPr sz="2200" spc="-20" dirty="0">
                <a:latin typeface="FangSong"/>
                <a:cs typeface="FangSong"/>
              </a:rPr>
              <a:t>通</a:t>
            </a:r>
            <a:r>
              <a:rPr sz="2200" spc="-25" dirty="0">
                <a:latin typeface="FangSong"/>
                <a:cs typeface="FangSong"/>
              </a:rPr>
              <a:t>常</a:t>
            </a:r>
            <a:r>
              <a:rPr sz="2200" spc="-20" dirty="0">
                <a:latin typeface="FangSong"/>
                <a:cs typeface="FangSong"/>
              </a:rPr>
              <a:t>是</a:t>
            </a:r>
            <a:r>
              <a:rPr sz="2200" spc="-25" dirty="0">
                <a:latin typeface="FangSong"/>
                <a:cs typeface="FangSong"/>
              </a:rPr>
              <a:t>进行</a:t>
            </a:r>
            <a:r>
              <a:rPr sz="2200" spc="-20" dirty="0">
                <a:latin typeface="FangSong"/>
                <a:cs typeface="FangSong"/>
              </a:rPr>
              <a:t>奇</a:t>
            </a:r>
            <a:r>
              <a:rPr sz="2200" spc="-25" dirty="0">
                <a:latin typeface="FangSong"/>
                <a:cs typeface="FangSong"/>
              </a:rPr>
              <a:t>异</a:t>
            </a:r>
            <a:r>
              <a:rPr sz="2200" spc="-20" dirty="0">
                <a:latin typeface="FangSong"/>
                <a:cs typeface="FangSong"/>
              </a:rPr>
              <a:t>值</a:t>
            </a:r>
            <a:r>
              <a:rPr sz="2200" spc="-25" dirty="0">
                <a:latin typeface="FangSong"/>
                <a:cs typeface="FangSong"/>
              </a:rPr>
              <a:t>分解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0358" y="5823431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然后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8659" y="5780441"/>
            <a:ext cx="2075688" cy="492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714" y="5169324"/>
            <a:ext cx="1758696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求解思路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37689" y="1143000"/>
            <a:ext cx="304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5" dirty="0">
                <a:latin typeface="FangSong"/>
                <a:cs typeface="FangSong"/>
              </a:rPr>
              <a:t>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9274" y="1173684"/>
            <a:ext cx="542404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200" spc="-15" dirty="0">
                <a:latin typeface="FangSong"/>
                <a:cs typeface="FangSong"/>
              </a:rPr>
              <a:t>(</a:t>
            </a:r>
            <a:r>
              <a:rPr lang="zh-CN" altLang="en-US" sz="2200" b="1" spc="-15" dirty="0">
                <a:solidFill>
                  <a:srgbClr val="FF0000"/>
                </a:solidFill>
                <a:latin typeface="FangSong"/>
                <a:cs typeface="FangSong"/>
              </a:rPr>
              <a:t>归一化</a:t>
            </a:r>
            <a:r>
              <a:rPr lang="en-US" altLang="zh-CN" sz="2200" spc="-15" dirty="0">
                <a:latin typeface="FangSong"/>
                <a:cs typeface="FangSong"/>
              </a:rPr>
              <a:t>)</a:t>
            </a:r>
            <a:r>
              <a:rPr sz="2200" spc="-15" dirty="0">
                <a:latin typeface="FangSong"/>
                <a:cs typeface="FangSong"/>
              </a:rPr>
              <a:t>，最大化广</a:t>
            </a:r>
            <a:r>
              <a:rPr sz="2200" spc="-25" dirty="0">
                <a:latin typeface="FangSong"/>
                <a:cs typeface="FangSong"/>
              </a:rPr>
              <a:t>义瑞</a:t>
            </a:r>
            <a:r>
              <a:rPr sz="2200" spc="-10" dirty="0">
                <a:latin typeface="FangSong"/>
                <a:cs typeface="FangSong"/>
              </a:rPr>
              <a:t>利</a:t>
            </a:r>
            <a:r>
              <a:rPr sz="2200" spc="-25" dirty="0">
                <a:latin typeface="FangSong"/>
                <a:cs typeface="FangSong"/>
              </a:rPr>
              <a:t>商等</a:t>
            </a:r>
            <a:r>
              <a:rPr sz="2200" spc="-10" dirty="0">
                <a:latin typeface="FangSong"/>
                <a:cs typeface="FangSong"/>
              </a:rPr>
              <a:t>价</a:t>
            </a:r>
            <a:r>
              <a:rPr sz="2200" spc="-25" dirty="0">
                <a:latin typeface="FangSong"/>
                <a:cs typeface="FangSong"/>
              </a:rPr>
              <a:t>形</a:t>
            </a:r>
            <a:r>
              <a:rPr sz="2200" spc="-40" dirty="0">
                <a:latin typeface="FangSong"/>
                <a:cs typeface="FangSong"/>
              </a:rPr>
              <a:t>式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7877" y="1859686"/>
            <a:ext cx="2167092" cy="9334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7868" y="2805528"/>
            <a:ext cx="2167255" cy="0"/>
          </a:xfrm>
          <a:custGeom>
            <a:avLst/>
            <a:gdLst/>
            <a:ahLst/>
            <a:cxnLst/>
            <a:rect l="l" t="t" r="r" b="b"/>
            <a:pathLst>
              <a:path w="2167254">
                <a:moveTo>
                  <a:pt x="0" y="0"/>
                </a:moveTo>
                <a:lnTo>
                  <a:pt x="2167092" y="0"/>
                </a:lnTo>
              </a:path>
            </a:pathLst>
          </a:custGeom>
          <a:ln w="2603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0321" y="1185668"/>
            <a:ext cx="1572214" cy="2975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9566" y="1540592"/>
            <a:ext cx="1572260" cy="0"/>
          </a:xfrm>
          <a:custGeom>
            <a:avLst/>
            <a:gdLst/>
            <a:ahLst/>
            <a:cxnLst/>
            <a:rect l="l" t="t" r="r" b="b"/>
            <a:pathLst>
              <a:path w="1572260">
                <a:moveTo>
                  <a:pt x="0" y="0"/>
                </a:moveTo>
                <a:lnTo>
                  <a:pt x="1572214" y="0"/>
                </a:lnTo>
              </a:path>
            </a:pathLst>
          </a:custGeom>
          <a:ln w="304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37689" y="3205009"/>
            <a:ext cx="31013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运</a:t>
            </a:r>
            <a:r>
              <a:rPr sz="2200" spc="-25" dirty="0">
                <a:latin typeface="FangSong"/>
                <a:cs typeface="FangSong"/>
              </a:rPr>
              <a:t>用拉</a:t>
            </a:r>
            <a:r>
              <a:rPr sz="2200" spc="-10" dirty="0">
                <a:latin typeface="FangSong"/>
                <a:cs typeface="FangSong"/>
              </a:rPr>
              <a:t>格</a:t>
            </a:r>
            <a:r>
              <a:rPr sz="2200" spc="-25" dirty="0">
                <a:latin typeface="FangSong"/>
                <a:cs typeface="FangSong"/>
              </a:rPr>
              <a:t>朗</a:t>
            </a:r>
            <a:r>
              <a:rPr sz="2200" spc="-10" dirty="0">
                <a:latin typeface="FangSong"/>
                <a:cs typeface="FangSong"/>
              </a:rPr>
              <a:t>日</a:t>
            </a:r>
            <a:r>
              <a:rPr sz="2200" spc="-25" dirty="0">
                <a:latin typeface="FangSong"/>
                <a:cs typeface="FangSong"/>
              </a:rPr>
              <a:t>乘子</a:t>
            </a:r>
            <a:r>
              <a:rPr sz="2200" spc="-10" dirty="0"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，有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41936" y="3275288"/>
            <a:ext cx="1714319" cy="254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1935" y="3539056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319" y="0"/>
                </a:lnTo>
              </a:path>
            </a:pathLst>
          </a:custGeom>
          <a:ln w="310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89830" y="3871512"/>
            <a:ext cx="2412287" cy="299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3597" y="4199357"/>
            <a:ext cx="2412365" cy="0"/>
          </a:xfrm>
          <a:custGeom>
            <a:avLst/>
            <a:gdLst/>
            <a:ahLst/>
            <a:cxnLst/>
            <a:rect l="l" t="t" r="r" b="b"/>
            <a:pathLst>
              <a:path w="2412365">
                <a:moveTo>
                  <a:pt x="0" y="0"/>
                </a:moveTo>
                <a:lnTo>
                  <a:pt x="2412287" y="0"/>
                </a:lnTo>
              </a:path>
            </a:pathLst>
          </a:custGeom>
          <a:ln w="263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10180" y="3822126"/>
            <a:ext cx="14274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的方向恒为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61470" y="3815223"/>
            <a:ext cx="114744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，不妨令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99487" y="3790189"/>
            <a:ext cx="690372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4038" y="3815077"/>
            <a:ext cx="1043939" cy="3337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37689" y="4587920"/>
            <a:ext cx="5867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于是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08780" y="4624400"/>
            <a:ext cx="2424915" cy="317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802116" y="545656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附录Ａ</a:t>
            </a:r>
            <a:endParaRPr>
              <a:latin typeface="FangSong"/>
              <a:cs typeface="FangSong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63941" y="5541772"/>
            <a:ext cx="580390" cy="76835"/>
          </a:xfrm>
          <a:custGeom>
            <a:avLst/>
            <a:gdLst/>
            <a:ahLst/>
            <a:cxnLst/>
            <a:rect l="l" t="t" r="r" b="b"/>
            <a:pathLst>
              <a:path w="580390" h="76835">
                <a:moveTo>
                  <a:pt x="504824" y="0"/>
                </a:moveTo>
                <a:lnTo>
                  <a:pt x="504242" y="31759"/>
                </a:lnTo>
                <a:lnTo>
                  <a:pt x="517016" y="32003"/>
                </a:lnTo>
                <a:lnTo>
                  <a:pt x="516762" y="44703"/>
                </a:lnTo>
                <a:lnTo>
                  <a:pt x="504005" y="44703"/>
                </a:lnTo>
                <a:lnTo>
                  <a:pt x="503427" y="76225"/>
                </a:lnTo>
                <a:lnTo>
                  <a:pt x="569598" y="44703"/>
                </a:lnTo>
                <a:lnTo>
                  <a:pt x="516762" y="44703"/>
                </a:lnTo>
                <a:lnTo>
                  <a:pt x="504010" y="44459"/>
                </a:lnTo>
                <a:lnTo>
                  <a:pt x="570112" y="44459"/>
                </a:lnTo>
                <a:lnTo>
                  <a:pt x="580262" y="39623"/>
                </a:lnTo>
                <a:lnTo>
                  <a:pt x="504824" y="0"/>
                </a:lnTo>
                <a:close/>
              </a:path>
              <a:path w="580390" h="76835">
                <a:moveTo>
                  <a:pt x="504242" y="31759"/>
                </a:moveTo>
                <a:lnTo>
                  <a:pt x="504010" y="44459"/>
                </a:lnTo>
                <a:lnTo>
                  <a:pt x="516762" y="44703"/>
                </a:lnTo>
                <a:lnTo>
                  <a:pt x="517016" y="32003"/>
                </a:lnTo>
                <a:lnTo>
                  <a:pt x="504242" y="31759"/>
                </a:lnTo>
                <a:close/>
              </a:path>
              <a:path w="580390" h="76835">
                <a:moveTo>
                  <a:pt x="253" y="22097"/>
                </a:moveTo>
                <a:lnTo>
                  <a:pt x="0" y="34797"/>
                </a:lnTo>
                <a:lnTo>
                  <a:pt x="504010" y="44459"/>
                </a:lnTo>
                <a:lnTo>
                  <a:pt x="504242" y="31759"/>
                </a:lnTo>
                <a:lnTo>
                  <a:pt x="253" y="220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"/>
          <p:cNvSpPr/>
          <p:nvPr/>
        </p:nvSpPr>
        <p:spPr>
          <a:xfrm>
            <a:off x="4189762" y="157095"/>
            <a:ext cx="1658271" cy="6933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/>
          <p:cNvSpPr/>
          <p:nvPr/>
        </p:nvSpPr>
        <p:spPr>
          <a:xfrm>
            <a:off x="5187976" y="70240"/>
            <a:ext cx="450824" cy="843728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矩形 28"/>
          <p:cNvSpPr/>
          <p:nvPr/>
        </p:nvSpPr>
        <p:spPr>
          <a:xfrm>
            <a:off x="5443728" y="44973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KaiTi_GB2312" charset="0"/>
              </a:rPr>
              <a:t>只需要求出原始样本的均值和方差就可以求出最佳的方向 </a:t>
            </a:r>
            <a:r>
              <a:rPr lang="en-US" altLang="zh-CN" b="1" i="1" dirty="0">
                <a:solidFill>
                  <a:srgbClr val="FF0000"/>
                </a:solidFill>
                <a:latin typeface="Palatino Linotype"/>
                <a:cs typeface="Palatino Linotype"/>
              </a:rPr>
              <a:t>w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91233" y="325780"/>
            <a:ext cx="2626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-20" dirty="0">
                <a:solidFill>
                  <a:srgbClr val="FF0000"/>
                </a:solidFill>
                <a:latin typeface="FangSong"/>
                <a:cs typeface="FangSong"/>
              </a:rPr>
              <a:t>最大</a:t>
            </a:r>
            <a:r>
              <a:rPr lang="zh-CN" altLang="en-US" sz="2400" b="1" spc="-25" dirty="0">
                <a:solidFill>
                  <a:srgbClr val="FF0000"/>
                </a:solidFill>
                <a:latin typeface="FangSong"/>
                <a:cs typeface="FangSong"/>
              </a:rPr>
              <a:t>化广</a:t>
            </a:r>
            <a:r>
              <a:rPr lang="zh-CN" altLang="en-US" sz="2400" b="1" spc="-20" dirty="0">
                <a:solidFill>
                  <a:srgbClr val="FF0000"/>
                </a:solidFill>
                <a:latin typeface="FangSong"/>
                <a:cs typeface="FangSong"/>
              </a:rPr>
              <a:t>义</a:t>
            </a:r>
            <a:r>
              <a:rPr lang="zh-CN" altLang="en-US" sz="2400" b="1" spc="-25" dirty="0">
                <a:solidFill>
                  <a:srgbClr val="FF0000"/>
                </a:solidFill>
                <a:latin typeface="FangSong"/>
                <a:cs typeface="FangSong"/>
              </a:rPr>
              <a:t>瑞</a:t>
            </a:r>
            <a:r>
              <a:rPr lang="zh-CN" altLang="en-US" sz="2400" b="1" dirty="0">
                <a:solidFill>
                  <a:srgbClr val="FF0000"/>
                </a:solidFill>
                <a:latin typeface="FangSong"/>
                <a:cs typeface="FangSong"/>
              </a:rPr>
              <a:t>利</a:t>
            </a:r>
            <a:r>
              <a:rPr lang="zh-CN" altLang="en-US" sz="2400" b="1" spc="-25" dirty="0">
                <a:solidFill>
                  <a:srgbClr val="FF0000"/>
                </a:solidFill>
                <a:latin typeface="FangSong"/>
                <a:cs typeface="FangSong"/>
              </a:rPr>
              <a:t>商</a:t>
            </a:r>
            <a:endParaRPr lang="zh-CN" altLang="en-US" sz="2400" b="1"/>
          </a:p>
        </p:txBody>
      </p:sp>
      <p:sp>
        <p:nvSpPr>
          <p:cNvPr id="30" name="object 25"/>
          <p:cNvSpPr txBox="1"/>
          <p:nvPr/>
        </p:nvSpPr>
        <p:spPr>
          <a:xfrm>
            <a:off x="8232327" y="3301844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00AF50"/>
                </a:solidFill>
                <a:latin typeface="FangSong"/>
                <a:cs typeface="FangSong"/>
              </a:rPr>
              <a:t>附录</a:t>
            </a:r>
            <a:r>
              <a:rPr lang="en-US" altLang="zh-CN" dirty="0">
                <a:solidFill>
                  <a:srgbClr val="00AF50"/>
                </a:solidFill>
                <a:latin typeface="FangSong"/>
                <a:cs typeface="FangSong"/>
              </a:rPr>
              <a:t>B</a:t>
            </a:r>
            <a:endParaRPr dirty="0">
              <a:latin typeface="FangSong"/>
              <a:cs typeface="FangSong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7594152" y="3387056"/>
            <a:ext cx="580390" cy="76835"/>
          </a:xfrm>
          <a:custGeom>
            <a:avLst/>
            <a:gdLst/>
            <a:ahLst/>
            <a:cxnLst/>
            <a:rect l="l" t="t" r="r" b="b"/>
            <a:pathLst>
              <a:path w="580390" h="76835">
                <a:moveTo>
                  <a:pt x="504824" y="0"/>
                </a:moveTo>
                <a:lnTo>
                  <a:pt x="504242" y="31759"/>
                </a:lnTo>
                <a:lnTo>
                  <a:pt x="517016" y="32003"/>
                </a:lnTo>
                <a:lnTo>
                  <a:pt x="516762" y="44703"/>
                </a:lnTo>
                <a:lnTo>
                  <a:pt x="504005" y="44703"/>
                </a:lnTo>
                <a:lnTo>
                  <a:pt x="503427" y="76225"/>
                </a:lnTo>
                <a:lnTo>
                  <a:pt x="569598" y="44703"/>
                </a:lnTo>
                <a:lnTo>
                  <a:pt x="516762" y="44703"/>
                </a:lnTo>
                <a:lnTo>
                  <a:pt x="504010" y="44459"/>
                </a:lnTo>
                <a:lnTo>
                  <a:pt x="570112" y="44459"/>
                </a:lnTo>
                <a:lnTo>
                  <a:pt x="580262" y="39623"/>
                </a:lnTo>
                <a:lnTo>
                  <a:pt x="504824" y="0"/>
                </a:lnTo>
                <a:close/>
              </a:path>
              <a:path w="580390" h="76835">
                <a:moveTo>
                  <a:pt x="504242" y="31759"/>
                </a:moveTo>
                <a:lnTo>
                  <a:pt x="504010" y="44459"/>
                </a:lnTo>
                <a:lnTo>
                  <a:pt x="516762" y="44703"/>
                </a:lnTo>
                <a:lnTo>
                  <a:pt x="517016" y="32003"/>
                </a:lnTo>
                <a:lnTo>
                  <a:pt x="504242" y="31759"/>
                </a:lnTo>
                <a:close/>
              </a:path>
              <a:path w="580390" h="76835">
                <a:moveTo>
                  <a:pt x="253" y="22097"/>
                </a:moveTo>
                <a:lnTo>
                  <a:pt x="0" y="34797"/>
                </a:lnTo>
                <a:lnTo>
                  <a:pt x="504010" y="44459"/>
                </a:lnTo>
                <a:lnTo>
                  <a:pt x="504242" y="31759"/>
                </a:lnTo>
                <a:lnTo>
                  <a:pt x="253" y="220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矩形 31"/>
          <p:cNvSpPr/>
          <p:nvPr/>
        </p:nvSpPr>
        <p:spPr>
          <a:xfrm>
            <a:off x="2037689" y="1699413"/>
            <a:ext cx="2271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_GB2312" charset="0"/>
              </a:rPr>
              <a:t>将有</a:t>
            </a:r>
            <a:r>
              <a:rPr lang="en-US" altLang="zh-CN" dirty="0">
                <a:solidFill>
                  <a:srgbClr val="FF0000"/>
                </a:solidFill>
                <a:latin typeface="KaiTi_GB2312" charset="0"/>
              </a:rPr>
              <a:t>d</a:t>
            </a:r>
            <a:r>
              <a:rPr lang="zh-CN" altLang="en-US" dirty="0">
                <a:solidFill>
                  <a:srgbClr val="FF0000"/>
                </a:solidFill>
                <a:latin typeface="KaiTi_GB2312" charset="0"/>
              </a:rPr>
              <a:t>个变量与</a:t>
            </a:r>
            <a:r>
              <a:rPr lang="en-US" altLang="zh-CN" dirty="0">
                <a:solidFill>
                  <a:srgbClr val="FF0000"/>
                </a:solidFill>
                <a:latin typeface="KaiTi_GB2312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KaiTi_GB2312" charset="0"/>
              </a:rPr>
              <a:t>个</a:t>
            </a:r>
            <a:r>
              <a:rPr lang="zh-CN" altLang="en-US" dirty="0">
                <a:solidFill>
                  <a:srgbClr val="0000FF"/>
                </a:solidFill>
                <a:latin typeface="KaiTi_GB2312" charset="0"/>
              </a:rPr>
              <a:t>约束条件</a:t>
            </a:r>
            <a:r>
              <a:rPr lang="zh-CN" altLang="en-US" dirty="0">
                <a:solidFill>
                  <a:srgbClr val="FF0000"/>
                </a:solidFill>
                <a:latin typeface="KaiTi_GB2312" charset="0"/>
              </a:rPr>
              <a:t>的最优化问题转换为</a:t>
            </a:r>
            <a:r>
              <a:rPr lang="en-US" altLang="zh-CN" dirty="0" err="1">
                <a:solidFill>
                  <a:srgbClr val="FF0000"/>
                </a:solidFill>
                <a:latin typeface="KaiTi_GB2312" charset="0"/>
              </a:rPr>
              <a:t>d+k</a:t>
            </a:r>
            <a:r>
              <a:rPr lang="zh-CN" altLang="en-US" dirty="0">
                <a:solidFill>
                  <a:srgbClr val="FF0000"/>
                </a:solidFill>
                <a:latin typeface="KaiTi_GB2312" charset="0"/>
              </a:rPr>
              <a:t>个变量的</a:t>
            </a:r>
            <a:r>
              <a:rPr lang="zh-CN" altLang="en-US" dirty="0">
                <a:solidFill>
                  <a:srgbClr val="0000FF"/>
                </a:solidFill>
                <a:latin typeface="KaiTi_GB2312" charset="0"/>
              </a:rPr>
              <a:t>无约束优化问题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object 26"/>
          <p:cNvSpPr/>
          <p:nvPr/>
        </p:nvSpPr>
        <p:spPr>
          <a:xfrm rot="5400000">
            <a:off x="2921793" y="3014954"/>
            <a:ext cx="328611" cy="76202"/>
          </a:xfrm>
          <a:custGeom>
            <a:avLst/>
            <a:gdLst/>
            <a:ahLst/>
            <a:cxnLst/>
            <a:rect l="l" t="t" r="r" b="b"/>
            <a:pathLst>
              <a:path w="580390" h="76835">
                <a:moveTo>
                  <a:pt x="504824" y="0"/>
                </a:moveTo>
                <a:lnTo>
                  <a:pt x="504242" y="31759"/>
                </a:lnTo>
                <a:lnTo>
                  <a:pt x="517016" y="32003"/>
                </a:lnTo>
                <a:lnTo>
                  <a:pt x="516762" y="44703"/>
                </a:lnTo>
                <a:lnTo>
                  <a:pt x="504005" y="44703"/>
                </a:lnTo>
                <a:lnTo>
                  <a:pt x="503427" y="76225"/>
                </a:lnTo>
                <a:lnTo>
                  <a:pt x="569598" y="44703"/>
                </a:lnTo>
                <a:lnTo>
                  <a:pt x="516762" y="44703"/>
                </a:lnTo>
                <a:lnTo>
                  <a:pt x="504010" y="44459"/>
                </a:lnTo>
                <a:lnTo>
                  <a:pt x="570112" y="44459"/>
                </a:lnTo>
                <a:lnTo>
                  <a:pt x="580262" y="39623"/>
                </a:lnTo>
                <a:lnTo>
                  <a:pt x="504824" y="0"/>
                </a:lnTo>
                <a:close/>
              </a:path>
              <a:path w="580390" h="76835">
                <a:moveTo>
                  <a:pt x="504242" y="31759"/>
                </a:moveTo>
                <a:lnTo>
                  <a:pt x="504010" y="44459"/>
                </a:lnTo>
                <a:lnTo>
                  <a:pt x="516762" y="44703"/>
                </a:lnTo>
                <a:lnTo>
                  <a:pt x="517016" y="32003"/>
                </a:lnTo>
                <a:lnTo>
                  <a:pt x="504242" y="31759"/>
                </a:lnTo>
                <a:close/>
              </a:path>
              <a:path w="580390" h="76835">
                <a:moveTo>
                  <a:pt x="253" y="22097"/>
                </a:moveTo>
                <a:lnTo>
                  <a:pt x="0" y="34797"/>
                </a:lnTo>
                <a:lnTo>
                  <a:pt x="504010" y="44459"/>
                </a:lnTo>
                <a:lnTo>
                  <a:pt x="504242" y="31759"/>
                </a:lnTo>
                <a:lnTo>
                  <a:pt x="253" y="220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3844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推广到多类</a:t>
            </a:r>
          </a:p>
        </p:txBody>
      </p:sp>
      <p:sp>
        <p:nvSpPr>
          <p:cNvPr id="3" name="object 3"/>
          <p:cNvSpPr/>
          <p:nvPr/>
        </p:nvSpPr>
        <p:spPr>
          <a:xfrm>
            <a:off x="4415282" y="1394955"/>
            <a:ext cx="1562100" cy="39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77382" y="1223219"/>
            <a:ext cx="2924556" cy="847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417" y="2263460"/>
            <a:ext cx="1537691" cy="7940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2738" y="2478844"/>
            <a:ext cx="3342922" cy="578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40295" y="877360"/>
            <a:ext cx="2398297" cy="2931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假定</a:t>
            </a:r>
            <a:r>
              <a:rPr sz="2200" spc="-25" dirty="0">
                <a:latin typeface="FangSong"/>
                <a:cs typeface="FangSong"/>
              </a:rPr>
              <a:t>有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N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个类</a:t>
            </a:r>
            <a:endParaRPr sz="2200" dirty="0">
              <a:latin typeface="FangSong"/>
              <a:cs typeface="FangSong"/>
            </a:endParaRPr>
          </a:p>
          <a:p>
            <a:pPr marL="32384">
              <a:spcBef>
                <a:spcPts val="1455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全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局</a:t>
            </a:r>
            <a:r>
              <a:rPr sz="2200" spc="-25" dirty="0">
                <a:latin typeface="FangSong"/>
                <a:cs typeface="FangSong"/>
              </a:rPr>
              <a:t>散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矩阵</a:t>
            </a:r>
            <a:endParaRPr lang="en-US" sz="2200" spc="-25" dirty="0">
              <a:latin typeface="FangSong"/>
              <a:cs typeface="FangSong"/>
            </a:endParaRPr>
          </a:p>
          <a:p>
            <a:pPr marL="32384">
              <a:spcBef>
                <a:spcPts val="145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7940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类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内</a:t>
            </a:r>
            <a:r>
              <a:rPr sz="2200" spc="-25" dirty="0">
                <a:latin typeface="FangSong"/>
                <a:cs typeface="FangSong"/>
              </a:rPr>
              <a:t>散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矩阵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/>
                <a:cs typeface="Times New Roman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/>
                <a:cs typeface="Times New Roman"/>
              </a:rPr>
              <a:t>每个类别的</a:t>
            </a:r>
            <a:r>
              <a:rPr lang="zh-CN" altLang="en-US" spc="-25" dirty="0">
                <a:solidFill>
                  <a:srgbClr val="FF0000"/>
                </a:solidFill>
                <a:latin typeface="FangSong"/>
                <a:cs typeface="FangSong"/>
              </a:rPr>
              <a:t>散</a:t>
            </a:r>
            <a:r>
              <a:rPr lang="zh-CN" altLang="en-US" spc="-20" dirty="0">
                <a:solidFill>
                  <a:srgbClr val="FF0000"/>
                </a:solidFill>
                <a:latin typeface="FangSong"/>
                <a:cs typeface="FangSong"/>
              </a:rPr>
              <a:t>度</a:t>
            </a:r>
            <a:r>
              <a:rPr lang="zh-CN" altLang="en-US" spc="-25" dirty="0">
                <a:solidFill>
                  <a:srgbClr val="FF0000"/>
                </a:solidFill>
                <a:latin typeface="FangSong"/>
                <a:cs typeface="FangSong"/>
              </a:rPr>
              <a:t>矩阵之和</a:t>
            </a:r>
            <a:r>
              <a:rPr lang="zh-CN" altLang="en-US" dirty="0">
                <a:latin typeface="Times New Roman"/>
                <a:cs typeface="Times New Roman"/>
              </a:rPr>
              <a:t>）</a:t>
            </a:r>
            <a:endParaRPr lang="en-US" altLang="zh-CN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 dirty="0">
              <a:latin typeface="Times New Roman"/>
              <a:cs typeface="Times New Roman"/>
            </a:endParaRPr>
          </a:p>
          <a:p>
            <a:pPr marL="31115"/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类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间</a:t>
            </a:r>
            <a:r>
              <a:rPr sz="2200" spc="-25" dirty="0">
                <a:latin typeface="FangSong"/>
                <a:cs typeface="FangSong"/>
              </a:rPr>
              <a:t>散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矩阵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15282" y="3379661"/>
            <a:ext cx="1562100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1107" y="3173811"/>
            <a:ext cx="3279648" cy="816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833" y="3817613"/>
            <a:ext cx="2937108" cy="2721614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53660" y="4424795"/>
            <a:ext cx="52095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KaiTi_GB2312" charset="0"/>
              </a:rPr>
              <a:t>原来度量的是两个均值点的散列情况，现在度量的是每类均值点相对于样本中心的散列情况。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56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推广到多类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828801" y="1372939"/>
            <a:ext cx="8284845" cy="1107996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270">
              <a:tabLst>
                <a:tab pos="6271895" algn="l"/>
              </a:tabLst>
            </a:pPr>
            <a:endParaRPr lang="en-US" sz="2400" dirty="0">
              <a:latin typeface="FangSong"/>
              <a:cs typeface="FangSong"/>
            </a:endParaRPr>
          </a:p>
          <a:p>
            <a:pPr marL="128270">
              <a:tabLst>
                <a:tab pos="6271895" algn="l"/>
              </a:tabLst>
            </a:pPr>
            <a:r>
              <a:rPr sz="2400" dirty="0">
                <a:latin typeface="FangSong"/>
                <a:cs typeface="FangSong"/>
              </a:rPr>
              <a:t>多分</a:t>
            </a:r>
            <a:r>
              <a:rPr sz="2400" spc="-5" dirty="0">
                <a:latin typeface="FangSong"/>
                <a:cs typeface="FangSong"/>
              </a:rPr>
              <a:t>类</a:t>
            </a:r>
            <a:r>
              <a:rPr sz="2200" spc="-15" dirty="0">
                <a:latin typeface="Verdana"/>
                <a:cs typeface="Verdana"/>
              </a:rPr>
              <a:t>LD</a:t>
            </a:r>
            <a:r>
              <a:rPr sz="2200" spc="-20" dirty="0">
                <a:latin typeface="Verdana"/>
                <a:cs typeface="Verdana"/>
              </a:rPr>
              <a:t>A</a:t>
            </a:r>
            <a:r>
              <a:rPr sz="2400" dirty="0">
                <a:latin typeface="FangSong"/>
                <a:cs typeface="FangSong"/>
              </a:rPr>
              <a:t>有多种实现方法：采用	中的任何两个</a:t>
            </a:r>
            <a:endParaRPr lang="en-US" sz="2400" dirty="0">
              <a:latin typeface="FangSong"/>
              <a:cs typeface="FangSong"/>
            </a:endParaRPr>
          </a:p>
          <a:p>
            <a:pPr marL="128270">
              <a:tabLst>
                <a:tab pos="6271895" algn="l"/>
              </a:tabLst>
            </a:pPr>
            <a:endParaRPr sz="2400">
              <a:latin typeface="FangSong"/>
              <a:cs typeface="FangSong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53200" y="1722016"/>
            <a:ext cx="1542288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788" y="2971800"/>
            <a:ext cx="4584700" cy="27061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39048" y="567793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还有其他多分类办法吗？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010400" y="4980035"/>
            <a:ext cx="4824248" cy="1395794"/>
            <a:chOff x="738352" y="4941849"/>
            <a:chExt cx="4824248" cy="13957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8352" y="4941849"/>
              <a:ext cx="1861058" cy="1395794"/>
            </a:xfrm>
            <a:prstGeom prst="rect">
              <a:avLst/>
            </a:prstGeom>
          </p:spPr>
        </p:pic>
        <p:sp>
          <p:nvSpPr>
            <p:cNvPr id="4" name="圆角矩形标注 3"/>
            <p:cNvSpPr/>
            <p:nvPr/>
          </p:nvSpPr>
          <p:spPr>
            <a:xfrm>
              <a:off x="2667000" y="5486400"/>
              <a:ext cx="2895600" cy="685800"/>
            </a:xfrm>
            <a:prstGeom prst="wedgeRoundRectCallout">
              <a:avLst>
                <a:gd name="adj1" fmla="val -66751"/>
                <a:gd name="adj2" fmla="val -80029"/>
                <a:gd name="adj3" fmla="val 16667"/>
              </a:avLst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52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三、线性多分类</a:t>
            </a:r>
          </a:p>
        </p:txBody>
      </p:sp>
    </p:spTree>
    <p:extLst>
      <p:ext uri="{BB962C8B-B14F-4D97-AF65-F5344CB8AC3E}">
        <p14:creationId xmlns:p14="http://schemas.microsoft.com/office/powerpoint/2010/main" val="223291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“一对一</a:t>
            </a:r>
            <a:r>
              <a:rPr lang="en-US" altLang="zh-CN" dirty="0"/>
              <a:t>(</a:t>
            </a:r>
            <a:r>
              <a:rPr lang="en-US" altLang="zh-CN" dirty="0" err="1"/>
              <a:t>OvO</a:t>
            </a:r>
            <a:r>
              <a:rPr lang="en-US" altLang="zh-CN" dirty="0"/>
              <a:t>)</a:t>
            </a:r>
            <a:r>
              <a:rPr lang="zh-CN" altLang="en-US" dirty="0"/>
              <a:t>” </a:t>
            </a:r>
            <a:r>
              <a:rPr lang="en-US" altLang="zh-CN" dirty="0"/>
              <a:t>VS </a:t>
            </a:r>
            <a:r>
              <a:rPr lang="zh-CN" altLang="en-US" dirty="0"/>
              <a:t>“一对其余</a:t>
            </a:r>
            <a:r>
              <a:rPr lang="en-US" altLang="zh-CN" dirty="0"/>
              <a:t>(</a:t>
            </a:r>
            <a:r>
              <a:rPr lang="en-US" altLang="zh-CN" dirty="0" err="1"/>
              <a:t>OvR</a:t>
            </a:r>
            <a:r>
              <a:rPr lang="en-US" altLang="zh-CN" dirty="0"/>
              <a:t>)</a:t>
            </a:r>
            <a:r>
              <a:rPr lang="zh-CN" altLang="en-US" dirty="0"/>
              <a:t>”</a:t>
            </a:r>
          </a:p>
        </p:txBody>
      </p:sp>
      <p:sp>
        <p:nvSpPr>
          <p:cNvPr id="3" name="object 3"/>
          <p:cNvSpPr/>
          <p:nvPr/>
        </p:nvSpPr>
        <p:spPr>
          <a:xfrm>
            <a:off x="2567939" y="1732787"/>
            <a:ext cx="7976616" cy="457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5310" y="2586990"/>
            <a:ext cx="647700" cy="346075"/>
          </a:xfrm>
          <a:custGeom>
            <a:avLst/>
            <a:gdLst/>
            <a:ahLst/>
            <a:cxnLst/>
            <a:rect l="l" t="t" r="r" b="b"/>
            <a:pathLst>
              <a:path w="647700" h="346075">
                <a:moveTo>
                  <a:pt x="0" y="172974"/>
                </a:moveTo>
                <a:lnTo>
                  <a:pt x="9414" y="131415"/>
                </a:lnTo>
                <a:lnTo>
                  <a:pt x="36155" y="93494"/>
                </a:lnTo>
                <a:lnTo>
                  <a:pt x="77970" y="60415"/>
                </a:lnTo>
                <a:lnTo>
                  <a:pt x="113108" y="41646"/>
                </a:lnTo>
                <a:lnTo>
                  <a:pt x="153278" y="25921"/>
                </a:lnTo>
                <a:lnTo>
                  <a:pt x="197810" y="13596"/>
                </a:lnTo>
                <a:lnTo>
                  <a:pt x="246038" y="5028"/>
                </a:lnTo>
                <a:lnTo>
                  <a:pt x="297294" y="573"/>
                </a:lnTo>
                <a:lnTo>
                  <a:pt x="323850" y="0"/>
                </a:lnTo>
                <a:lnTo>
                  <a:pt x="350405" y="573"/>
                </a:lnTo>
                <a:lnTo>
                  <a:pt x="401661" y="5028"/>
                </a:lnTo>
                <a:lnTo>
                  <a:pt x="449889" y="13596"/>
                </a:lnTo>
                <a:lnTo>
                  <a:pt x="494421" y="25921"/>
                </a:lnTo>
                <a:lnTo>
                  <a:pt x="534591" y="41646"/>
                </a:lnTo>
                <a:lnTo>
                  <a:pt x="569729" y="60415"/>
                </a:lnTo>
                <a:lnTo>
                  <a:pt x="611544" y="93494"/>
                </a:lnTo>
                <a:lnTo>
                  <a:pt x="638285" y="131415"/>
                </a:lnTo>
                <a:lnTo>
                  <a:pt x="647700" y="172974"/>
                </a:lnTo>
                <a:lnTo>
                  <a:pt x="646626" y="187156"/>
                </a:lnTo>
                <a:lnTo>
                  <a:pt x="631185" y="227636"/>
                </a:lnTo>
                <a:lnTo>
                  <a:pt x="599169" y="264077"/>
                </a:lnTo>
                <a:lnTo>
                  <a:pt x="552831" y="295275"/>
                </a:lnTo>
                <a:lnTo>
                  <a:pt x="515093" y="312566"/>
                </a:lnTo>
                <a:lnTo>
                  <a:pt x="472659" y="326635"/>
                </a:lnTo>
                <a:lnTo>
                  <a:pt x="426195" y="337127"/>
                </a:lnTo>
                <a:lnTo>
                  <a:pt x="376370" y="343683"/>
                </a:lnTo>
                <a:lnTo>
                  <a:pt x="323850" y="345948"/>
                </a:lnTo>
                <a:lnTo>
                  <a:pt x="297294" y="345374"/>
                </a:lnTo>
                <a:lnTo>
                  <a:pt x="246038" y="340919"/>
                </a:lnTo>
                <a:lnTo>
                  <a:pt x="197810" y="332351"/>
                </a:lnTo>
                <a:lnTo>
                  <a:pt x="153278" y="320026"/>
                </a:lnTo>
                <a:lnTo>
                  <a:pt x="113108" y="304301"/>
                </a:lnTo>
                <a:lnTo>
                  <a:pt x="77970" y="285532"/>
                </a:lnTo>
                <a:lnTo>
                  <a:pt x="36155" y="252453"/>
                </a:lnTo>
                <a:lnTo>
                  <a:pt x="9414" y="214532"/>
                </a:lnTo>
                <a:lnTo>
                  <a:pt x="0" y="17297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4734" y="2586990"/>
            <a:ext cx="646430" cy="346075"/>
          </a:xfrm>
          <a:custGeom>
            <a:avLst/>
            <a:gdLst/>
            <a:ahLst/>
            <a:cxnLst/>
            <a:rect l="l" t="t" r="r" b="b"/>
            <a:pathLst>
              <a:path w="646429" h="346075">
                <a:moveTo>
                  <a:pt x="0" y="172974"/>
                </a:moveTo>
                <a:lnTo>
                  <a:pt x="9389" y="131415"/>
                </a:lnTo>
                <a:lnTo>
                  <a:pt x="36062" y="93494"/>
                </a:lnTo>
                <a:lnTo>
                  <a:pt x="77773" y="60415"/>
                </a:lnTo>
                <a:lnTo>
                  <a:pt x="112826" y="41646"/>
                </a:lnTo>
                <a:lnTo>
                  <a:pt x="152899" y="25921"/>
                </a:lnTo>
                <a:lnTo>
                  <a:pt x="197328" y="13596"/>
                </a:lnTo>
                <a:lnTo>
                  <a:pt x="245446" y="5028"/>
                </a:lnTo>
                <a:lnTo>
                  <a:pt x="296589" y="573"/>
                </a:lnTo>
                <a:lnTo>
                  <a:pt x="323088" y="0"/>
                </a:lnTo>
                <a:lnTo>
                  <a:pt x="349586" y="573"/>
                </a:lnTo>
                <a:lnTo>
                  <a:pt x="400729" y="5028"/>
                </a:lnTo>
                <a:lnTo>
                  <a:pt x="448847" y="13596"/>
                </a:lnTo>
                <a:lnTo>
                  <a:pt x="493276" y="25921"/>
                </a:lnTo>
                <a:lnTo>
                  <a:pt x="533349" y="41646"/>
                </a:lnTo>
                <a:lnTo>
                  <a:pt x="568402" y="60415"/>
                </a:lnTo>
                <a:lnTo>
                  <a:pt x="610113" y="93494"/>
                </a:lnTo>
                <a:lnTo>
                  <a:pt x="636786" y="131415"/>
                </a:lnTo>
                <a:lnTo>
                  <a:pt x="646176" y="172974"/>
                </a:lnTo>
                <a:lnTo>
                  <a:pt x="645104" y="187156"/>
                </a:lnTo>
                <a:lnTo>
                  <a:pt x="629704" y="227636"/>
                </a:lnTo>
                <a:lnTo>
                  <a:pt x="597769" y="264077"/>
                </a:lnTo>
                <a:lnTo>
                  <a:pt x="551545" y="295275"/>
                </a:lnTo>
                <a:lnTo>
                  <a:pt x="513898" y="312566"/>
                </a:lnTo>
                <a:lnTo>
                  <a:pt x="471564" y="326635"/>
                </a:lnTo>
                <a:lnTo>
                  <a:pt x="425208" y="337127"/>
                </a:lnTo>
                <a:lnTo>
                  <a:pt x="375494" y="343683"/>
                </a:lnTo>
                <a:lnTo>
                  <a:pt x="323088" y="345948"/>
                </a:lnTo>
                <a:lnTo>
                  <a:pt x="296589" y="345374"/>
                </a:lnTo>
                <a:lnTo>
                  <a:pt x="245446" y="340919"/>
                </a:lnTo>
                <a:lnTo>
                  <a:pt x="197328" y="332351"/>
                </a:lnTo>
                <a:lnTo>
                  <a:pt x="152899" y="320026"/>
                </a:lnTo>
                <a:lnTo>
                  <a:pt x="112826" y="304301"/>
                </a:lnTo>
                <a:lnTo>
                  <a:pt x="77773" y="285532"/>
                </a:lnTo>
                <a:lnTo>
                  <a:pt x="36062" y="252453"/>
                </a:lnTo>
                <a:lnTo>
                  <a:pt x="9389" y="214532"/>
                </a:lnTo>
                <a:lnTo>
                  <a:pt x="0" y="17297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02740" y="1750534"/>
            <a:ext cx="2663825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tabLst>
                <a:tab pos="299085" algn="l"/>
              </a:tabLst>
            </a:pPr>
            <a:r>
              <a:rPr sz="1600" spc="-10" dirty="0">
                <a:solidFill>
                  <a:srgbClr val="00B05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训练</a:t>
            </a:r>
            <a:r>
              <a:rPr sz="1600" spc="-15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1600" spc="-20" dirty="0">
                <a:solidFill>
                  <a:srgbClr val="00B050"/>
                </a:solidFill>
                <a:latin typeface="Verdana"/>
                <a:cs typeface="Verdana"/>
              </a:rPr>
              <a:t>(N-</a:t>
            </a:r>
            <a:r>
              <a:rPr sz="1600" spc="-15" dirty="0">
                <a:solidFill>
                  <a:srgbClr val="00B050"/>
                </a:solidFill>
                <a:latin typeface="Verdana"/>
                <a:cs typeface="Verdana"/>
              </a:rPr>
              <a:t>1</a:t>
            </a:r>
            <a:r>
              <a:rPr sz="1600" spc="-5" dirty="0">
                <a:solidFill>
                  <a:srgbClr val="00B050"/>
                </a:solidFill>
                <a:latin typeface="Verdana"/>
                <a:cs typeface="Verdana"/>
              </a:rPr>
              <a:t>)</a:t>
            </a:r>
            <a:r>
              <a:rPr sz="1600" spc="-15" dirty="0">
                <a:solidFill>
                  <a:srgbClr val="00B050"/>
                </a:solidFill>
                <a:latin typeface="Verdana"/>
                <a:cs typeface="Verdana"/>
              </a:rPr>
              <a:t>/2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个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分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类器，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 存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储开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销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和测试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时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间大</a:t>
            </a:r>
            <a:endParaRPr sz="1600" dirty="0">
              <a:solidFill>
                <a:srgbClr val="00B050"/>
              </a:solidFill>
              <a:latin typeface="FangSong"/>
              <a:cs typeface="FangSong"/>
            </a:endParaRPr>
          </a:p>
          <a:p>
            <a:pPr marL="12700">
              <a:lnSpc>
                <a:spcPts val="1889"/>
              </a:lnSpc>
              <a:spcBef>
                <a:spcPts val="60"/>
              </a:spcBef>
              <a:tabLst>
                <a:tab pos="299085" algn="l"/>
              </a:tabLst>
            </a:pPr>
            <a:r>
              <a:rPr sz="1600" spc="-10" dirty="0">
                <a:solidFill>
                  <a:srgbClr val="00B05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训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练只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用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两个类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的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样例，</a:t>
            </a:r>
            <a:endParaRPr sz="1600" dirty="0">
              <a:solidFill>
                <a:srgbClr val="00B050"/>
              </a:solidFill>
              <a:latin typeface="FangSong"/>
              <a:cs typeface="FangSong"/>
            </a:endParaRPr>
          </a:p>
          <a:p>
            <a:pPr marL="299085">
              <a:lnSpc>
                <a:spcPts val="1889"/>
              </a:lnSpc>
            </a:pPr>
            <a:r>
              <a:rPr sz="1600" spc="-15" dirty="0">
                <a:solidFill>
                  <a:srgbClr val="00B050"/>
                </a:solidFill>
                <a:latin typeface="FangSong"/>
                <a:cs typeface="FangSong"/>
              </a:rPr>
              <a:t>训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练</a:t>
            </a:r>
            <a:r>
              <a:rPr sz="1600" spc="-25" dirty="0">
                <a:solidFill>
                  <a:srgbClr val="00B050"/>
                </a:solidFill>
                <a:latin typeface="FangSong"/>
                <a:cs typeface="FangSong"/>
              </a:rPr>
              <a:t>时</a:t>
            </a:r>
            <a:r>
              <a:rPr sz="1600" spc="-10" dirty="0">
                <a:solidFill>
                  <a:srgbClr val="00B050"/>
                </a:solidFill>
                <a:latin typeface="FangSong"/>
                <a:cs typeface="FangSong"/>
              </a:rPr>
              <a:t>间</a:t>
            </a:r>
            <a:r>
              <a:rPr sz="1600" spc="-20" dirty="0">
                <a:solidFill>
                  <a:srgbClr val="00B050"/>
                </a:solidFill>
                <a:latin typeface="FangSong"/>
                <a:cs typeface="FangSong"/>
              </a:rPr>
              <a:t>短</a:t>
            </a:r>
            <a:endParaRPr sz="1600" dirty="0">
              <a:solidFill>
                <a:srgbClr val="00B050"/>
              </a:solidFill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08721" y="1801715"/>
            <a:ext cx="2546350" cy="1005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252729" indent="-287020">
              <a:tabLst>
                <a:tab pos="299085" algn="l"/>
              </a:tabLst>
            </a:pPr>
            <a:r>
              <a:rPr sz="1600" spc="-10" dirty="0">
                <a:solidFill>
                  <a:srgbClr val="0070C0"/>
                </a:solidFill>
                <a:latin typeface="Arial"/>
                <a:cs typeface="Arial"/>
              </a:rPr>
              <a:t>•	</a:t>
            </a: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训</a:t>
            </a:r>
            <a:r>
              <a:rPr sz="1600" spc="-5" dirty="0" err="1">
                <a:solidFill>
                  <a:srgbClr val="0070C0"/>
                </a:solidFill>
                <a:latin typeface="FangSong"/>
                <a:cs typeface="FangSong"/>
              </a:rPr>
              <a:t>练</a:t>
            </a:r>
            <a:r>
              <a:rPr sz="1600" spc="-25" dirty="0" err="1">
                <a:solidFill>
                  <a:srgbClr val="0070C0"/>
                </a:solidFill>
                <a:latin typeface="Verdana"/>
                <a:cs typeface="Verdana"/>
              </a:rPr>
              <a:t>N</a:t>
            </a: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个分类器</a:t>
            </a:r>
            <a:r>
              <a:rPr sz="1600" spc="-20" dirty="0" err="1">
                <a:solidFill>
                  <a:srgbClr val="0070C0"/>
                </a:solidFill>
                <a:latin typeface="FangSong"/>
                <a:cs typeface="FangSong"/>
              </a:rPr>
              <a:t>，</a:t>
            </a: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存</a:t>
            </a:r>
            <a:r>
              <a:rPr sz="1600" spc="-20" dirty="0" err="1">
                <a:solidFill>
                  <a:srgbClr val="0070C0"/>
                </a:solidFill>
                <a:latin typeface="FangSong"/>
                <a:cs typeface="FangSong"/>
              </a:rPr>
              <a:t>储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 </a:t>
            </a: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开</a:t>
            </a:r>
            <a:r>
              <a:rPr sz="1600" spc="-20" dirty="0" err="1">
                <a:solidFill>
                  <a:srgbClr val="0070C0"/>
                </a:solidFill>
                <a:latin typeface="FangSong"/>
                <a:cs typeface="FangSong"/>
              </a:rPr>
              <a:t>销和</a:t>
            </a:r>
            <a:r>
              <a:rPr sz="1600" spc="-10" dirty="0" err="1">
                <a:solidFill>
                  <a:srgbClr val="0070C0"/>
                </a:solidFill>
                <a:latin typeface="FangSong"/>
                <a:cs typeface="FangSong"/>
              </a:rPr>
              <a:t>测</a:t>
            </a:r>
            <a:r>
              <a:rPr sz="1600" spc="-20" dirty="0" err="1">
                <a:solidFill>
                  <a:srgbClr val="0070C0"/>
                </a:solidFill>
                <a:latin typeface="FangSong"/>
                <a:cs typeface="FangSong"/>
              </a:rPr>
              <a:t>试时间小</a:t>
            </a:r>
            <a:endParaRPr sz="1600" dirty="0">
              <a:solidFill>
                <a:srgbClr val="0070C0"/>
              </a:solidFill>
              <a:latin typeface="FangSong"/>
              <a:cs typeface="FangSong"/>
            </a:endParaRPr>
          </a:p>
          <a:p>
            <a:pPr marL="299085" marR="5080" indent="-287020">
              <a:lnSpc>
                <a:spcPts val="1860"/>
              </a:lnSpc>
              <a:spcBef>
                <a:spcPts val="170"/>
              </a:spcBef>
              <a:tabLst>
                <a:tab pos="299085" algn="l"/>
              </a:tabLst>
            </a:pPr>
            <a:r>
              <a:rPr sz="1600" spc="-10" dirty="0">
                <a:solidFill>
                  <a:srgbClr val="0070C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训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练用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到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全部训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练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样例，</a:t>
            </a:r>
            <a:r>
              <a:rPr sz="1600" spc="-10" dirty="0">
                <a:solidFill>
                  <a:srgbClr val="0070C0"/>
                </a:solidFill>
                <a:latin typeface="FangSong"/>
                <a:cs typeface="FangSong"/>
              </a:rPr>
              <a:t> 训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练时</a:t>
            </a:r>
            <a:r>
              <a:rPr sz="1600" spc="-5" dirty="0">
                <a:solidFill>
                  <a:srgbClr val="0070C0"/>
                </a:solidFill>
                <a:latin typeface="FangSong"/>
                <a:cs typeface="FangSong"/>
              </a:rPr>
              <a:t>间</a:t>
            </a:r>
            <a:r>
              <a:rPr sz="1600" spc="-20" dirty="0">
                <a:solidFill>
                  <a:srgbClr val="0070C0"/>
                </a:solidFill>
                <a:latin typeface="FangSong"/>
                <a:cs typeface="FangSong"/>
              </a:rPr>
              <a:t>长</a:t>
            </a:r>
            <a:endParaRPr sz="1600" dirty="0">
              <a:solidFill>
                <a:srgbClr val="0070C0"/>
              </a:solidFill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0938" y="1124747"/>
            <a:ext cx="7645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拆解法</a:t>
            </a:r>
            <a:r>
              <a:rPr sz="2400" spc="-5" dirty="0">
                <a:latin typeface="FangSong"/>
                <a:cs typeface="FangSong"/>
              </a:rPr>
              <a:t>：将一个多分类任务拆分为若干个二分类任务求解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1109" y="5741381"/>
            <a:ext cx="358330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预测</a:t>
            </a:r>
            <a:r>
              <a:rPr sz="2000" spc="-10" dirty="0">
                <a:solidFill>
                  <a:srgbClr val="C00000"/>
                </a:solidFill>
                <a:latin typeface="FangSong"/>
                <a:cs typeface="FangSong"/>
              </a:rPr>
              <a:t>性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能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取</a:t>
            </a:r>
            <a:r>
              <a:rPr sz="2000" spc="-20" dirty="0">
                <a:solidFill>
                  <a:srgbClr val="C00000"/>
                </a:solidFill>
                <a:latin typeface="FangSong"/>
                <a:cs typeface="FangSong"/>
              </a:rPr>
              <a:t>决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于具</a:t>
            </a:r>
            <a:r>
              <a:rPr sz="2000" spc="-10" dirty="0">
                <a:solidFill>
                  <a:srgbClr val="C00000"/>
                </a:solidFill>
                <a:latin typeface="FangSong"/>
                <a:cs typeface="FangSong"/>
              </a:rPr>
              <a:t>体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据</a:t>
            </a:r>
            <a:r>
              <a:rPr sz="2000" spc="-20" dirty="0">
                <a:solidFill>
                  <a:srgbClr val="C00000"/>
                </a:solidFill>
                <a:latin typeface="FangSong"/>
                <a:cs typeface="FangSong"/>
              </a:rPr>
              <a:t>分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布，</a:t>
            </a:r>
          </a:p>
          <a:p>
            <a:pPr marL="438784">
              <a:lnSpc>
                <a:spcPts val="2370"/>
              </a:lnSpc>
            </a:pP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多数情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况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下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两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者差不多</a:t>
            </a:r>
          </a:p>
        </p:txBody>
      </p:sp>
    </p:spTree>
    <p:extLst>
      <p:ext uri="{BB962C8B-B14F-4D97-AF65-F5344CB8AC3E}">
        <p14:creationId xmlns:p14="http://schemas.microsoft.com/office/powerpoint/2010/main" val="6885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“多对多”：纠错输出码 </a:t>
            </a:r>
            <a:r>
              <a:rPr lang="en-US" altLang="zh-CN"/>
              <a:t>(ECOC)</a:t>
            </a:r>
            <a:endParaRPr lang="en-US" altLang="zh-CN" dirty="0"/>
          </a:p>
        </p:txBody>
      </p:sp>
      <p:sp>
        <p:nvSpPr>
          <p:cNvPr id="3" name="object 3"/>
          <p:cNvSpPr txBox="1"/>
          <p:nvPr/>
        </p:nvSpPr>
        <p:spPr>
          <a:xfrm>
            <a:off x="1843532" y="1249855"/>
            <a:ext cx="8056245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多对多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pc="-30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pc="-30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y</a:t>
            </a:r>
            <a:r>
              <a:rPr spc="-4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vs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Ma</a:t>
            </a:r>
            <a:r>
              <a:rPr spc="-35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pc="-185" dirty="0">
                <a:solidFill>
                  <a:srgbClr val="0000FF"/>
                </a:solidFill>
                <a:latin typeface="Verdana"/>
                <a:cs typeface="Verdana"/>
              </a:rPr>
              <a:t>y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pc="-25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pc="-25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sz="2200" spc="-10" dirty="0">
                <a:solidFill>
                  <a:srgbClr val="0000FF"/>
                </a:solidFill>
                <a:latin typeface="Verdana"/>
                <a:cs typeface="Verdana"/>
              </a:rPr>
              <a:t>: 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将若干类作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为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正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类，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若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干类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作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为反类</a:t>
            </a:r>
            <a:endParaRPr sz="22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>
              <a:spcBef>
                <a:spcPts val="13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/>
            <a:r>
              <a:rPr sz="2200" spc="-20" dirty="0">
                <a:latin typeface="FangSong"/>
                <a:cs typeface="FangSong"/>
              </a:rPr>
              <a:t>一种常见方</a:t>
            </a:r>
            <a:r>
              <a:rPr sz="2200" spc="-25" dirty="0">
                <a:latin typeface="FangSong"/>
                <a:cs typeface="FangSong"/>
              </a:rPr>
              <a:t>法：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纠错输</a:t>
            </a:r>
            <a:r>
              <a:rPr sz="2200" b="1" spc="-20" dirty="0">
                <a:solidFill>
                  <a:srgbClr val="FF0000"/>
                </a:solidFill>
                <a:latin typeface="FangSong"/>
                <a:cs typeface="FangSong"/>
              </a:rPr>
              <a:t>出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码</a:t>
            </a:r>
            <a:r>
              <a:rPr sz="2200" b="1" spc="-31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Erro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Cor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re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ct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600" b="1" spc="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Out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put</a:t>
            </a:r>
            <a:r>
              <a:rPr sz="16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Code)</a:t>
            </a:r>
            <a:endParaRPr sz="16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4831" y="2735580"/>
            <a:ext cx="3086100" cy="830997"/>
          </a:xfrm>
          <a:prstGeom prst="rect">
            <a:avLst/>
          </a:prstGeom>
          <a:solidFill>
            <a:srgbClr val="FFFF99"/>
          </a:solidFill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 marR="235585" algn="just"/>
            <a:r>
              <a:rPr b="1" spc="10" dirty="0">
                <a:latin typeface="Hannotate SC"/>
                <a:cs typeface="Hannotate SC"/>
              </a:rPr>
              <a:t>编码</a:t>
            </a:r>
            <a:r>
              <a:rPr dirty="0">
                <a:latin typeface="FangSong"/>
                <a:cs typeface="FangSong"/>
              </a:rPr>
              <a:t>：对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N</a:t>
            </a:r>
            <a:r>
              <a:rPr spc="10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个类别做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20" dirty="0">
                <a:latin typeface="Verdana"/>
                <a:cs typeface="Verdana"/>
              </a:rPr>
              <a:t>M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次 划分，每次将一部分类别划 为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正类</a:t>
            </a:r>
            <a:r>
              <a:rPr dirty="0">
                <a:latin typeface="FangSong"/>
                <a:cs typeface="FangSong"/>
              </a:rPr>
              <a:t>，一部</a:t>
            </a:r>
            <a:r>
              <a:rPr spc="-5" dirty="0">
                <a:latin typeface="FangSong"/>
                <a:cs typeface="FangSong"/>
              </a:rPr>
              <a:t>分</a:t>
            </a:r>
            <a:r>
              <a:rPr dirty="0">
                <a:latin typeface="FangSong"/>
                <a:cs typeface="FangSong"/>
              </a:rPr>
              <a:t>划为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反类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7835" y="2874264"/>
            <a:ext cx="3647440" cy="553998"/>
          </a:xfrm>
          <a:prstGeom prst="rect">
            <a:avLst/>
          </a:prstGeom>
          <a:solidFill>
            <a:srgbClr val="FFFF99"/>
          </a:solidFill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20" dirty="0">
                <a:latin typeface="Verdana"/>
                <a:cs typeface="Verdana"/>
              </a:rPr>
              <a:t>M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个二类任务；</a:t>
            </a:r>
          </a:p>
          <a:p>
            <a:pPr marL="1270" algn="ctr"/>
            <a:r>
              <a:rPr spc="-5" dirty="0">
                <a:latin typeface="Verdana"/>
                <a:cs typeface="Verdana"/>
              </a:rPr>
              <a:t>(</a:t>
            </a:r>
            <a:r>
              <a:rPr dirty="0">
                <a:solidFill>
                  <a:srgbClr val="C00000"/>
                </a:solidFill>
                <a:latin typeface="FangSong"/>
                <a:cs typeface="FangSong"/>
              </a:rPr>
              <a:t>原</a:t>
            </a:r>
            <a:r>
              <a:rPr spc="-5" dirty="0">
                <a:latin typeface="Verdana"/>
                <a:cs typeface="Verdana"/>
              </a:rPr>
              <a:t>)</a:t>
            </a:r>
            <a:r>
              <a:rPr dirty="0">
                <a:latin typeface="FangSong"/>
                <a:cs typeface="FangSong"/>
              </a:rPr>
              <a:t>每类对应一个长为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20" dirty="0">
                <a:latin typeface="Verdana"/>
                <a:cs typeface="Verdana"/>
              </a:rPr>
              <a:t>M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的编码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75560" y="5151120"/>
            <a:ext cx="3030220" cy="553998"/>
          </a:xfrm>
          <a:prstGeom prst="rect">
            <a:avLst/>
          </a:prstGeom>
          <a:solidFill>
            <a:srgbClr val="BEE3FF"/>
          </a:solidFill>
          <a:ln w="6096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 marR="284480"/>
            <a:r>
              <a:rPr b="1" spc="10" dirty="0">
                <a:latin typeface="Hannotate SC"/>
                <a:cs typeface="Hannotate SC"/>
              </a:rPr>
              <a:t>解码</a:t>
            </a:r>
            <a:r>
              <a:rPr dirty="0">
                <a:latin typeface="FangSong"/>
                <a:cs typeface="FangSong"/>
              </a:rPr>
              <a:t>：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测试样本</a:t>
            </a:r>
            <a:r>
              <a:rPr dirty="0">
                <a:latin typeface="FangSong"/>
                <a:cs typeface="FangSong"/>
              </a:rPr>
              <a:t>交给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20" dirty="0">
                <a:latin typeface="Verdana"/>
                <a:cs typeface="Verdana"/>
              </a:rPr>
              <a:t>M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个 分类器预测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03720" y="5303521"/>
            <a:ext cx="2620010" cy="276999"/>
          </a:xfrm>
          <a:prstGeom prst="rect">
            <a:avLst/>
          </a:prstGeom>
          <a:solidFill>
            <a:srgbClr val="BEE3FF"/>
          </a:solidFill>
          <a:ln w="6095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/>
            <a:r>
              <a:rPr dirty="0">
                <a:latin typeface="FangSong"/>
                <a:cs typeface="FangSong"/>
              </a:rPr>
              <a:t>长为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20" dirty="0">
                <a:latin typeface="Verdana"/>
                <a:cs typeface="Verdana"/>
              </a:rPr>
              <a:t>M</a:t>
            </a:r>
            <a:r>
              <a:rPr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的预测结果编码</a:t>
            </a:r>
            <a:endParaRPr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16296" y="2945893"/>
            <a:ext cx="736600" cy="518159"/>
          </a:xfrm>
          <a:custGeom>
            <a:avLst/>
            <a:gdLst/>
            <a:ahLst/>
            <a:cxnLst/>
            <a:rect l="l" t="t" r="r" b="b"/>
            <a:pathLst>
              <a:path w="736600" h="518160">
                <a:moveTo>
                  <a:pt x="0" y="129539"/>
                </a:moveTo>
                <a:lnTo>
                  <a:pt x="477012" y="129539"/>
                </a:lnTo>
                <a:lnTo>
                  <a:pt x="477012" y="0"/>
                </a:lnTo>
                <a:lnTo>
                  <a:pt x="736092" y="259079"/>
                </a:lnTo>
                <a:lnTo>
                  <a:pt x="477012" y="518159"/>
                </a:lnTo>
                <a:lnTo>
                  <a:pt x="477012" y="388619"/>
                </a:lnTo>
                <a:lnTo>
                  <a:pt x="0" y="388619"/>
                </a:lnTo>
                <a:lnTo>
                  <a:pt x="0" y="1295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07023" y="5215129"/>
            <a:ext cx="736600" cy="518159"/>
          </a:xfrm>
          <a:custGeom>
            <a:avLst/>
            <a:gdLst/>
            <a:ahLst/>
            <a:cxnLst/>
            <a:rect l="l" t="t" r="r" b="b"/>
            <a:pathLst>
              <a:path w="736600" h="518160">
                <a:moveTo>
                  <a:pt x="0" y="129540"/>
                </a:moveTo>
                <a:lnTo>
                  <a:pt x="477012" y="129540"/>
                </a:lnTo>
                <a:lnTo>
                  <a:pt x="477012" y="0"/>
                </a:lnTo>
                <a:lnTo>
                  <a:pt x="736092" y="259080"/>
                </a:lnTo>
                <a:lnTo>
                  <a:pt x="477012" y="518160"/>
                </a:lnTo>
                <a:lnTo>
                  <a:pt x="477012" y="388620"/>
                </a:lnTo>
                <a:lnTo>
                  <a:pt x="0" y="388620"/>
                </a:lnTo>
                <a:lnTo>
                  <a:pt x="0" y="1295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69915" y="4171244"/>
            <a:ext cx="162623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2100"/>
              </a:lnSpc>
            </a:pPr>
            <a:r>
              <a:rPr dirty="0">
                <a:solidFill>
                  <a:srgbClr val="FF0000"/>
                </a:solidFill>
                <a:latin typeface="FangSong"/>
                <a:cs typeface="FangSong"/>
              </a:rPr>
              <a:t>距离最小的类为 最终结果</a:t>
            </a:r>
            <a:endParaRPr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14894" y="3659885"/>
            <a:ext cx="623570" cy="1522730"/>
          </a:xfrm>
          <a:custGeom>
            <a:avLst/>
            <a:gdLst/>
            <a:ahLst/>
            <a:cxnLst/>
            <a:rect l="l" t="t" r="r" b="b"/>
            <a:pathLst>
              <a:path w="623570" h="1522729">
                <a:moveTo>
                  <a:pt x="0" y="311657"/>
                </a:moveTo>
                <a:lnTo>
                  <a:pt x="311658" y="0"/>
                </a:lnTo>
                <a:lnTo>
                  <a:pt x="623316" y="311657"/>
                </a:lnTo>
                <a:lnTo>
                  <a:pt x="467487" y="311657"/>
                </a:lnTo>
                <a:lnTo>
                  <a:pt x="467487" y="1210817"/>
                </a:lnTo>
                <a:lnTo>
                  <a:pt x="623316" y="1210817"/>
                </a:lnTo>
                <a:lnTo>
                  <a:pt x="311658" y="1522476"/>
                </a:lnTo>
                <a:lnTo>
                  <a:pt x="0" y="1210817"/>
                </a:lnTo>
                <a:lnTo>
                  <a:pt x="155829" y="1210817"/>
                </a:lnTo>
                <a:lnTo>
                  <a:pt x="155829" y="311657"/>
                </a:lnTo>
                <a:lnTo>
                  <a:pt x="0" y="31165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7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纠错输出码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6372" y="4467734"/>
            <a:ext cx="7679690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47625" indent="-287020">
              <a:tabLst>
                <a:tab pos="299085" algn="l"/>
              </a:tabLst>
            </a:pPr>
            <a:r>
              <a:rPr lang="en-US" altLang="zh-CN" sz="2000" dirty="0">
                <a:latin typeface="Arial"/>
                <a:cs typeface="Arial"/>
              </a:rPr>
              <a:t>C</a:t>
            </a:r>
            <a:r>
              <a:rPr lang="zh-CN" altLang="en-US" sz="2000" dirty="0">
                <a:latin typeface="Arial"/>
                <a:cs typeface="Arial"/>
              </a:rPr>
              <a:t>是多个分类器，海明距离是做差，欧式是是差值的平方和</a:t>
            </a:r>
            <a:endParaRPr lang="en-US" sz="2000" dirty="0">
              <a:latin typeface="Arial"/>
              <a:cs typeface="Arial"/>
            </a:endParaRPr>
          </a:p>
          <a:p>
            <a:pPr marL="299085" marR="47625" indent="-287020">
              <a:tabLst>
                <a:tab pos="29908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spc="-5" dirty="0" err="1">
                <a:latin typeface="Verdana"/>
                <a:cs typeface="Verdana"/>
              </a:rPr>
              <a:t>E</a:t>
            </a:r>
            <a:r>
              <a:rPr sz="2000" spc="5" dirty="0" err="1">
                <a:latin typeface="Verdana"/>
                <a:cs typeface="Verdana"/>
              </a:rPr>
              <a:t>C</a:t>
            </a:r>
            <a:r>
              <a:rPr sz="2000" spc="-5" dirty="0" err="1">
                <a:latin typeface="Verdana"/>
                <a:cs typeface="Verdana"/>
              </a:rPr>
              <a:t>O</a:t>
            </a:r>
            <a:r>
              <a:rPr sz="2000" dirty="0" err="1">
                <a:latin typeface="Verdana"/>
                <a:cs typeface="Verdana"/>
              </a:rPr>
              <a:t>C</a:t>
            </a:r>
            <a:r>
              <a:rPr sz="2000" spc="10" dirty="0" err="1">
                <a:latin typeface="FangSong"/>
                <a:cs typeface="FangSong"/>
              </a:rPr>
              <a:t>编</a:t>
            </a:r>
            <a:r>
              <a:rPr sz="2000" dirty="0" err="1">
                <a:latin typeface="FangSong"/>
                <a:cs typeface="FangSong"/>
              </a:rPr>
              <a:t>码对</a:t>
            </a:r>
            <a:r>
              <a:rPr sz="2000" spc="-15" dirty="0" err="1">
                <a:latin typeface="FangSong"/>
                <a:cs typeface="FangSong"/>
              </a:rPr>
              <a:t>分</a:t>
            </a:r>
            <a:r>
              <a:rPr sz="2000" dirty="0" err="1">
                <a:latin typeface="FangSong"/>
                <a:cs typeface="FangSong"/>
              </a:rPr>
              <a:t>类器</a:t>
            </a:r>
            <a:r>
              <a:rPr sz="2000" spc="-15" dirty="0" err="1">
                <a:latin typeface="FangSong"/>
                <a:cs typeface="FangSong"/>
              </a:rPr>
              <a:t>错</a:t>
            </a:r>
            <a:r>
              <a:rPr sz="2000" dirty="0" err="1">
                <a:latin typeface="FangSong"/>
                <a:cs typeface="FangSong"/>
              </a:rPr>
              <a:t>误有</a:t>
            </a:r>
            <a:r>
              <a:rPr sz="2000" spc="-15" dirty="0" err="1">
                <a:latin typeface="FangSong"/>
                <a:cs typeface="FangSong"/>
              </a:rPr>
              <a:t>一</a:t>
            </a:r>
            <a:r>
              <a:rPr sz="2000" dirty="0" err="1">
                <a:latin typeface="FangSong"/>
                <a:cs typeface="FangSong"/>
              </a:rPr>
              <a:t>定容</a:t>
            </a:r>
            <a:r>
              <a:rPr sz="2000" spc="-15" dirty="0" err="1">
                <a:latin typeface="FangSong"/>
                <a:cs typeface="FangSong"/>
              </a:rPr>
              <a:t>忍</a:t>
            </a:r>
            <a:r>
              <a:rPr sz="2000" dirty="0" err="1">
                <a:latin typeface="FangSong"/>
                <a:cs typeface="FangSong"/>
              </a:rPr>
              <a:t>和修</a:t>
            </a:r>
            <a:r>
              <a:rPr sz="2000" spc="-15" dirty="0" err="1">
                <a:latin typeface="FangSong"/>
                <a:cs typeface="FangSong"/>
              </a:rPr>
              <a:t>正</a:t>
            </a:r>
            <a:r>
              <a:rPr sz="2000" dirty="0" err="1">
                <a:latin typeface="FangSong"/>
                <a:cs typeface="FangSong"/>
              </a:rPr>
              <a:t>能力</a:t>
            </a:r>
            <a:r>
              <a:rPr sz="2000" spc="-15" dirty="0" err="1">
                <a:latin typeface="FangSong"/>
                <a:cs typeface="FangSong"/>
              </a:rPr>
              <a:t>，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编码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越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长、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纠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错能力越强</a:t>
            </a:r>
            <a:endParaRPr sz="20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299085" marR="5080" indent="-287020">
              <a:lnSpc>
                <a:spcPts val="2340"/>
              </a:lnSpc>
              <a:spcBef>
                <a:spcPts val="1390"/>
              </a:spcBef>
              <a:tabLst>
                <a:tab pos="29908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对同等</a:t>
            </a:r>
            <a:r>
              <a:rPr sz="2000" spc="-15" dirty="0">
                <a:latin typeface="FangSong"/>
                <a:cs typeface="FangSong"/>
              </a:rPr>
              <a:t>长</a:t>
            </a:r>
            <a:r>
              <a:rPr sz="2000" dirty="0">
                <a:latin typeface="FangSong"/>
                <a:cs typeface="FangSong"/>
              </a:rPr>
              <a:t>度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latin typeface="FangSong"/>
                <a:cs typeface="FangSong"/>
              </a:rPr>
              <a:t>编码，</a:t>
            </a:r>
            <a:r>
              <a:rPr sz="2000" spc="-15" dirty="0">
                <a:latin typeface="FangSong"/>
                <a:cs typeface="FangSong"/>
              </a:rPr>
              <a:t>理</a:t>
            </a:r>
            <a:r>
              <a:rPr sz="2000" dirty="0">
                <a:latin typeface="FangSong"/>
                <a:cs typeface="FangSong"/>
              </a:rPr>
              <a:t>论</a:t>
            </a:r>
            <a:r>
              <a:rPr sz="2000" spc="-15" dirty="0">
                <a:latin typeface="FangSong"/>
                <a:cs typeface="FangSong"/>
              </a:rPr>
              <a:t>上</a:t>
            </a:r>
            <a:r>
              <a:rPr sz="2000" dirty="0">
                <a:latin typeface="FangSong"/>
                <a:cs typeface="FangSong"/>
              </a:rPr>
              <a:t>来说，</a:t>
            </a:r>
            <a:r>
              <a:rPr sz="2000" spc="-15" dirty="0">
                <a:latin typeface="FangSong"/>
                <a:cs typeface="FangSong"/>
              </a:rPr>
              <a:t>任</a:t>
            </a:r>
            <a:r>
              <a:rPr sz="2000" dirty="0">
                <a:latin typeface="FangSong"/>
                <a:cs typeface="FangSong"/>
              </a:rPr>
              <a:t>意</a:t>
            </a:r>
            <a:r>
              <a:rPr sz="2000" spc="-15" dirty="0">
                <a:latin typeface="FangSong"/>
                <a:cs typeface="FangSong"/>
              </a:rPr>
              <a:t>两</a:t>
            </a:r>
            <a:r>
              <a:rPr sz="2000" dirty="0">
                <a:latin typeface="FangSong"/>
                <a:cs typeface="FangSong"/>
              </a:rPr>
              <a:t>个类别</a:t>
            </a:r>
            <a:r>
              <a:rPr sz="2000" spc="-15" dirty="0">
                <a:latin typeface="FangSong"/>
                <a:cs typeface="FangSong"/>
              </a:rPr>
              <a:t>之</a:t>
            </a:r>
            <a:r>
              <a:rPr sz="2000" dirty="0">
                <a:latin typeface="FangSong"/>
                <a:cs typeface="FangSong"/>
              </a:rPr>
              <a:t>间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编码距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离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越 远，则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纠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错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能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力越强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69587" y="4112941"/>
            <a:ext cx="320151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[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D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iett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eri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c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h</a:t>
            </a:r>
            <a:r>
              <a:rPr sz="1600" spc="4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and</a:t>
            </a:r>
            <a:r>
              <a:rPr sz="1600" spc="1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 err="1">
                <a:solidFill>
                  <a:srgbClr val="00AF50"/>
                </a:solidFill>
                <a:latin typeface="Verdana"/>
                <a:cs typeface="Verdana"/>
              </a:rPr>
              <a:t>Bakiri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,</a:t>
            </a:r>
            <a:r>
              <a:rPr lang="zh-Hans" altLang="en-US" sz="1600" spc="-2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lang="en-US" altLang="zh-CN" sz="1600" spc="-10" dirty="0">
                <a:solidFill>
                  <a:srgbClr val="00AF50"/>
                </a:solidFill>
                <a:latin typeface="Verdana"/>
                <a:cs typeface="Verdana"/>
              </a:rPr>
              <a:t>1995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]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7200" y="1001221"/>
            <a:ext cx="3803904" cy="3044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0803" y="2410159"/>
            <a:ext cx="2955797" cy="347980"/>
          </a:xfrm>
          <a:custGeom>
            <a:avLst/>
            <a:gdLst/>
            <a:ahLst/>
            <a:cxnLst/>
            <a:rect l="l" t="t" r="r" b="b"/>
            <a:pathLst>
              <a:path w="2982595" h="347980">
                <a:moveTo>
                  <a:pt x="0" y="347472"/>
                </a:moveTo>
                <a:lnTo>
                  <a:pt x="2982467" y="347472"/>
                </a:lnTo>
                <a:lnTo>
                  <a:pt x="2982467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0803" y="3117295"/>
            <a:ext cx="2955797" cy="454659"/>
          </a:xfrm>
          <a:custGeom>
            <a:avLst/>
            <a:gdLst/>
            <a:ahLst/>
            <a:cxnLst/>
            <a:rect l="l" t="t" r="r" b="b"/>
            <a:pathLst>
              <a:path w="2982595" h="454660">
                <a:moveTo>
                  <a:pt x="0" y="454151"/>
                </a:moveTo>
                <a:lnTo>
                  <a:pt x="2982467" y="454151"/>
                </a:lnTo>
                <a:lnTo>
                  <a:pt x="2982467" y="0"/>
                </a:lnTo>
                <a:lnTo>
                  <a:pt x="0" y="0"/>
                </a:lnTo>
                <a:lnTo>
                  <a:pt x="0" y="454151"/>
                </a:lnTo>
                <a:close/>
              </a:path>
            </a:pathLst>
          </a:custGeom>
          <a:ln w="3200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129A9D-B318-0B4E-B6F3-294BEC003EA9}"/>
              </a:ext>
            </a:extLst>
          </p:cNvPr>
          <p:cNvSpPr/>
          <p:nvPr/>
        </p:nvSpPr>
        <p:spPr>
          <a:xfrm>
            <a:off x="1066800" y="2059184"/>
            <a:ext cx="2819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7625">
              <a:tabLst>
                <a:tab pos="299085" algn="l"/>
              </a:tabLst>
            </a:pP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假设 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C3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是 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ground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truth,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那么对于这个测试用例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(-1,-1,+1,-1,+1)</a:t>
            </a:r>
            <a:r>
              <a:rPr lang="zh-CN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，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Hans" b="1" i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Hans" b="1" i="1" spc="-15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出错，但是不影响最终结果</a:t>
            </a:r>
            <a:endParaRPr lang="zh-CN" altLang="en-US" b="1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06F8FF-7B2C-4711-8A8C-A131B72C8841}"/>
              </a:ext>
            </a:extLst>
          </p:cNvPr>
          <p:cNvSpPr/>
          <p:nvPr/>
        </p:nvSpPr>
        <p:spPr>
          <a:xfrm>
            <a:off x="4907280" y="3138468"/>
            <a:ext cx="2151380" cy="412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0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6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类别不平衡 </a:t>
            </a:r>
            <a:r>
              <a:rPr lang="en-US" altLang="zh-CN" dirty="0"/>
              <a:t>(</a:t>
            </a:r>
            <a:r>
              <a:rPr lang="en-US" dirty="0"/>
              <a:t>class-imbalance)</a:t>
            </a:r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39214" y="1146631"/>
            <a:ext cx="6952387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不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同类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别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样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本比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例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相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差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很大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；</a:t>
            </a:r>
            <a:r>
              <a:rPr lang="zh-Hans" altLang="en-US" sz="2200" spc="-2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小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类”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往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往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更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重要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  <a:p>
            <a:pPr>
              <a:spcBef>
                <a:spcPts val="36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/>
            <a:r>
              <a:rPr sz="2400" dirty="0">
                <a:latin typeface="FangSong"/>
                <a:cs typeface="FangSong"/>
              </a:rPr>
              <a:t>基本思路：</a:t>
            </a:r>
            <a:r>
              <a:rPr lang="zh-CN" altLang="en-US" sz="2400" dirty="0">
                <a:latin typeface="FangSong"/>
                <a:cs typeface="FangSong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假定正类较少，反类较多</a:t>
            </a:r>
            <a:r>
              <a:rPr lang="zh-CN" altLang="en-US" sz="2400" dirty="0">
                <a:latin typeface="FangSong"/>
                <a:cs typeface="FangSong"/>
              </a:rPr>
              <a:t>）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6751" y="2264665"/>
            <a:ext cx="3009900" cy="815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2181" y="2260093"/>
            <a:ext cx="3019425" cy="824865"/>
          </a:xfrm>
          <a:custGeom>
            <a:avLst/>
            <a:gdLst/>
            <a:ahLst/>
            <a:cxnLst/>
            <a:rect l="l" t="t" r="r" b="b"/>
            <a:pathLst>
              <a:path w="3019425" h="824864">
                <a:moveTo>
                  <a:pt x="0" y="824484"/>
                </a:moveTo>
                <a:lnTo>
                  <a:pt x="3019044" y="824484"/>
                </a:lnTo>
                <a:lnTo>
                  <a:pt x="3019044" y="0"/>
                </a:lnTo>
                <a:lnTo>
                  <a:pt x="0" y="0"/>
                </a:lnTo>
                <a:lnTo>
                  <a:pt x="0" y="82448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2015" y="2388107"/>
            <a:ext cx="647700" cy="568960"/>
          </a:xfrm>
          <a:custGeom>
            <a:avLst/>
            <a:gdLst/>
            <a:ahLst/>
            <a:cxnLst/>
            <a:rect l="l" t="t" r="r" b="b"/>
            <a:pathLst>
              <a:path w="647700" h="568960">
                <a:moveTo>
                  <a:pt x="0" y="142112"/>
                </a:moveTo>
                <a:lnTo>
                  <a:pt x="363474" y="142112"/>
                </a:lnTo>
                <a:lnTo>
                  <a:pt x="363474" y="0"/>
                </a:lnTo>
                <a:lnTo>
                  <a:pt x="647700" y="284225"/>
                </a:lnTo>
                <a:lnTo>
                  <a:pt x="363474" y="568452"/>
                </a:lnTo>
                <a:lnTo>
                  <a:pt x="363474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29171" y="2208276"/>
            <a:ext cx="3659124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9265" y="2198370"/>
            <a:ext cx="3679190" cy="876300"/>
          </a:xfrm>
          <a:custGeom>
            <a:avLst/>
            <a:gdLst/>
            <a:ahLst/>
            <a:cxnLst/>
            <a:rect l="l" t="t" r="r" b="b"/>
            <a:pathLst>
              <a:path w="3679190" h="876300">
                <a:moveTo>
                  <a:pt x="0" y="876300"/>
                </a:moveTo>
                <a:lnTo>
                  <a:pt x="3678936" y="876300"/>
                </a:lnTo>
                <a:lnTo>
                  <a:pt x="3678936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6775" y="3595782"/>
            <a:ext cx="369316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基本策略</a:t>
            </a:r>
          </a:p>
          <a:p>
            <a:pPr marL="12700"/>
            <a:r>
              <a:rPr sz="2400" dirty="0">
                <a:latin typeface="Verdana"/>
                <a:cs typeface="Verdana"/>
              </a:rPr>
              <a:t>——</a:t>
            </a:r>
            <a:r>
              <a:rPr sz="2400" dirty="0">
                <a:latin typeface="FangSong"/>
                <a:cs typeface="FangSong"/>
              </a:rPr>
              <a:t>“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再缩放</a:t>
            </a:r>
            <a:r>
              <a:rPr sz="2400" dirty="0">
                <a:latin typeface="FangSong"/>
                <a:cs typeface="FangSong"/>
              </a:rPr>
              <a:t>”</a:t>
            </a:r>
            <a:r>
              <a:rPr spc="-15" dirty="0">
                <a:latin typeface="Verdana"/>
                <a:cs typeface="Verdana"/>
              </a:rPr>
              <a:t>(r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10" dirty="0">
                <a:latin typeface="Verdana"/>
                <a:cs typeface="Verdana"/>
              </a:rPr>
              <a:t>sc</a:t>
            </a:r>
            <a:r>
              <a:rPr spc="-20" dirty="0">
                <a:latin typeface="Verdana"/>
                <a:cs typeface="Verdana"/>
              </a:rPr>
              <a:t>a</a:t>
            </a:r>
            <a:r>
              <a:rPr spc="5" dirty="0">
                <a:latin typeface="Verdana"/>
                <a:cs typeface="Verdana"/>
              </a:rPr>
              <a:t>l</a:t>
            </a:r>
            <a:r>
              <a:rPr spc="-5" dirty="0">
                <a:latin typeface="Verdana"/>
                <a:cs typeface="Verdana"/>
              </a:rPr>
              <a:t>ing</a:t>
            </a:r>
            <a:r>
              <a:rPr spc="5" dirty="0">
                <a:latin typeface="Verdana"/>
                <a:cs typeface="Verdana"/>
              </a:rPr>
              <a:t>)</a:t>
            </a:r>
            <a:r>
              <a:rPr sz="24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10" name="object 10"/>
          <p:cNvSpPr/>
          <p:nvPr/>
        </p:nvSpPr>
        <p:spPr>
          <a:xfrm>
            <a:off x="2209801" y="4434840"/>
            <a:ext cx="2926079" cy="835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7708" y="5552464"/>
            <a:ext cx="4825492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然</a:t>
            </a:r>
            <a:r>
              <a:rPr sz="2200" b="1" spc="-20" dirty="0">
                <a:solidFill>
                  <a:srgbClr val="0000FF"/>
                </a:solidFill>
                <a:latin typeface="Hannotate SC"/>
                <a:cs typeface="Hannotate SC"/>
              </a:rPr>
              <a:t>而</a:t>
            </a:r>
            <a:r>
              <a:rPr sz="2200" b="1" spc="-10" dirty="0">
                <a:solidFill>
                  <a:srgbClr val="0000FF"/>
                </a:solidFill>
                <a:latin typeface="Hannotate SC"/>
                <a:cs typeface="Hannotate SC"/>
              </a:rPr>
              <a:t>，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精</a:t>
            </a:r>
            <a:r>
              <a:rPr sz="2200" b="1" spc="-15" dirty="0">
                <a:solidFill>
                  <a:srgbClr val="0000FF"/>
                </a:solidFill>
                <a:latin typeface="Hannotate SC"/>
                <a:cs typeface="Hannotate SC"/>
              </a:rPr>
              <a:t>确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估</a:t>
            </a:r>
            <a:r>
              <a:rPr sz="2200" b="1" spc="-25" dirty="0">
                <a:solidFill>
                  <a:srgbClr val="0000FF"/>
                </a:solidFill>
                <a:latin typeface="Hannotate SC"/>
                <a:cs typeface="Hannotate SC"/>
              </a:rPr>
              <a:t>计</a:t>
            </a:r>
            <a:r>
              <a:rPr sz="2200" b="1" spc="35" dirty="0">
                <a:solidFill>
                  <a:srgbClr val="0000FF"/>
                </a:solidFill>
                <a:latin typeface="Hannotate SC"/>
                <a:cs typeface="Hannotate SC"/>
              </a:rPr>
              <a:t> </a:t>
            </a:r>
            <a:r>
              <a:rPr sz="2200" b="1" i="1" spc="-30" dirty="0">
                <a:solidFill>
                  <a:srgbClr val="0000FF"/>
                </a:solidFill>
                <a:latin typeface="Palatino Linotype"/>
                <a:cs typeface="Palatino Linotype"/>
              </a:rPr>
              <a:t>m</a:t>
            </a:r>
            <a:r>
              <a:rPr sz="2175" b="1" baseline="24904" dirty="0">
                <a:solidFill>
                  <a:srgbClr val="0000FF"/>
                </a:solidFill>
                <a:latin typeface="Palatino Linotype"/>
                <a:cs typeface="Palatino Linotype"/>
              </a:rPr>
              <a:t>-</a:t>
            </a:r>
            <a:r>
              <a:rPr sz="2200" b="1" spc="-15" dirty="0">
                <a:solidFill>
                  <a:srgbClr val="0000FF"/>
                </a:solidFill>
                <a:latin typeface="Palatino Linotype"/>
                <a:cs typeface="Palatino Linotype"/>
              </a:rPr>
              <a:t>/</a:t>
            </a:r>
            <a:r>
              <a:rPr sz="2200" b="1" i="1" spc="-15" dirty="0">
                <a:solidFill>
                  <a:srgbClr val="0000FF"/>
                </a:solidFill>
                <a:latin typeface="Palatino Linotype"/>
                <a:cs typeface="Palatino Linotype"/>
              </a:rPr>
              <a:t>m</a:t>
            </a:r>
            <a:r>
              <a:rPr sz="2175" b="1" baseline="24904" dirty="0">
                <a:solidFill>
                  <a:srgbClr val="0000FF"/>
                </a:solidFill>
                <a:latin typeface="Palatino Linotype"/>
                <a:cs typeface="Palatino Linotype"/>
              </a:rPr>
              <a:t>+ </a:t>
            </a:r>
            <a:r>
              <a:rPr sz="2175" b="1" spc="44" baseline="24904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通</a:t>
            </a:r>
            <a:r>
              <a:rPr sz="2200" b="1" spc="-20" dirty="0">
                <a:solidFill>
                  <a:srgbClr val="0000FF"/>
                </a:solidFill>
                <a:latin typeface="Hannotate SC"/>
                <a:cs typeface="Hannotate SC"/>
              </a:rPr>
              <a:t>常很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困</a:t>
            </a:r>
            <a:r>
              <a:rPr sz="2200" b="1" spc="-20" dirty="0">
                <a:solidFill>
                  <a:srgbClr val="0000FF"/>
                </a:solidFill>
                <a:latin typeface="Hannotate SC"/>
                <a:cs typeface="Hannotate SC"/>
              </a:rPr>
              <a:t>难</a:t>
            </a:r>
            <a:r>
              <a:rPr sz="2200" b="1" spc="-25" dirty="0">
                <a:solidFill>
                  <a:srgbClr val="0000FF"/>
                </a:solidFill>
                <a:latin typeface="Hannotate SC"/>
                <a:cs typeface="Hannotate SC"/>
              </a:rPr>
              <a:t>！</a:t>
            </a:r>
            <a:endParaRPr sz="2200" dirty="0">
              <a:latin typeface="Hannotate SC"/>
              <a:cs typeface="Hannotate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0508" y="3422903"/>
            <a:ext cx="4128770" cy="2446824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315"/>
            <a:r>
              <a:rPr sz="2200" spc="-20" dirty="0">
                <a:latin typeface="FangSong"/>
                <a:cs typeface="FangSong"/>
              </a:rPr>
              <a:t>常</a:t>
            </a:r>
            <a:r>
              <a:rPr sz="2200" spc="-25" dirty="0">
                <a:latin typeface="FangSong"/>
                <a:cs typeface="FangSong"/>
              </a:rPr>
              <a:t>见类</a:t>
            </a:r>
            <a:r>
              <a:rPr sz="2200" spc="-20" dirty="0">
                <a:latin typeface="FangSong"/>
                <a:cs typeface="FangSong"/>
              </a:rPr>
              <a:t>别</a:t>
            </a:r>
            <a:r>
              <a:rPr sz="2200" spc="-25" dirty="0">
                <a:latin typeface="FangSong"/>
                <a:cs typeface="FangSong"/>
              </a:rPr>
              <a:t>不</a:t>
            </a:r>
            <a:r>
              <a:rPr sz="2200" spc="-20" dirty="0">
                <a:latin typeface="FangSong"/>
                <a:cs typeface="FangSong"/>
              </a:rPr>
              <a:t>平</a:t>
            </a:r>
            <a:r>
              <a:rPr sz="2200" spc="-25" dirty="0">
                <a:latin typeface="FangSong"/>
                <a:cs typeface="FangSong"/>
              </a:rPr>
              <a:t>衡学</a:t>
            </a:r>
            <a:r>
              <a:rPr sz="2200" spc="-20" dirty="0">
                <a:latin typeface="FangSong"/>
                <a:cs typeface="FangSong"/>
              </a:rPr>
              <a:t>习</a:t>
            </a:r>
            <a:r>
              <a:rPr sz="2200" spc="-25" dirty="0">
                <a:latin typeface="FangSong"/>
                <a:cs typeface="FangSong"/>
              </a:rPr>
              <a:t>方</a:t>
            </a:r>
            <a:r>
              <a:rPr sz="2200" spc="-20" dirty="0"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  <a:p>
            <a:pPr marL="520700" indent="-286385">
              <a:spcBef>
                <a:spcPts val="600"/>
              </a:spcBef>
              <a:buFont typeface="Arial"/>
              <a:buChar char="•"/>
              <a:tabLst>
                <a:tab pos="521334" algn="l"/>
              </a:tabLst>
            </a:pPr>
            <a:r>
              <a:rPr sz="2200" spc="-15" dirty="0">
                <a:latin typeface="FangSong"/>
                <a:cs typeface="FangSong"/>
              </a:rPr>
              <a:t>过采</a:t>
            </a:r>
            <a:r>
              <a:rPr sz="2200" spc="-25" dirty="0">
                <a:latin typeface="FangSong"/>
                <a:cs typeface="FangSong"/>
              </a:rPr>
              <a:t>样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15" dirty="0">
                <a:latin typeface="Verdana"/>
                <a:cs typeface="Verdana"/>
              </a:rPr>
              <a:t>o</a:t>
            </a:r>
            <a:r>
              <a:rPr spc="-25" dirty="0">
                <a:latin typeface="Verdana"/>
                <a:cs typeface="Verdana"/>
              </a:rPr>
              <a:t>v</a:t>
            </a:r>
            <a:r>
              <a:rPr spc="-15" dirty="0">
                <a:latin typeface="Verdana"/>
                <a:cs typeface="Verdana"/>
              </a:rPr>
              <a:t>ersam</a:t>
            </a:r>
            <a:r>
              <a:rPr spc="-25" dirty="0">
                <a:latin typeface="Verdana"/>
                <a:cs typeface="Verdana"/>
              </a:rPr>
              <a:t>p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5" dirty="0">
                <a:latin typeface="Verdana"/>
                <a:cs typeface="Verdana"/>
              </a:rPr>
              <a:t>ng)</a:t>
            </a:r>
            <a:endParaRPr lang="en-US" dirty="0">
              <a:latin typeface="Verdana"/>
              <a:cs typeface="Verdana"/>
            </a:endParaRPr>
          </a:p>
          <a:p>
            <a:pPr marL="234315">
              <a:spcBef>
                <a:spcPts val="600"/>
              </a:spcBef>
              <a:tabLst>
                <a:tab pos="521334" algn="l"/>
              </a:tabLst>
            </a:pPr>
            <a:r>
              <a:rPr lang="zh-CN" altLang="en-US" dirty="0">
                <a:latin typeface="Verdana"/>
                <a:cs typeface="Verdana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增加一些正例</a:t>
            </a:r>
            <a:endParaRPr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520700" indent="-286385">
              <a:spcBef>
                <a:spcPts val="1195"/>
              </a:spcBef>
              <a:buFont typeface="Arial"/>
              <a:buChar char="•"/>
              <a:tabLst>
                <a:tab pos="521334" algn="l"/>
              </a:tabLst>
            </a:pPr>
            <a:r>
              <a:rPr sz="2200" spc="-15" dirty="0">
                <a:latin typeface="FangSong"/>
                <a:cs typeface="FangSong"/>
              </a:rPr>
              <a:t>欠采</a:t>
            </a:r>
            <a:r>
              <a:rPr sz="2200" spc="-25" dirty="0">
                <a:latin typeface="FangSong"/>
                <a:cs typeface="FangSong"/>
              </a:rPr>
              <a:t>样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pc="-5" dirty="0">
                <a:latin typeface="Verdana"/>
                <a:cs typeface="Verdana"/>
              </a:rPr>
              <a:t>(</a:t>
            </a:r>
            <a:r>
              <a:rPr spc="-15" dirty="0">
                <a:latin typeface="Verdana"/>
                <a:cs typeface="Verdana"/>
              </a:rPr>
              <a:t>und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15" dirty="0">
                <a:latin typeface="Verdana"/>
                <a:cs typeface="Verdana"/>
              </a:rPr>
              <a:t>rsam</a:t>
            </a:r>
            <a:r>
              <a:rPr spc="-25" dirty="0">
                <a:latin typeface="Verdana"/>
                <a:cs typeface="Verdana"/>
              </a:rPr>
              <a:t>p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5" dirty="0">
                <a:latin typeface="Verdana"/>
                <a:cs typeface="Verdana"/>
              </a:rPr>
              <a:t>ng</a:t>
            </a:r>
            <a:r>
              <a:rPr dirty="0">
                <a:latin typeface="Verdana"/>
                <a:cs typeface="Verdana"/>
              </a:rPr>
              <a:t>)</a:t>
            </a:r>
          </a:p>
          <a:p>
            <a:pPr marR="394335">
              <a:spcBef>
                <a:spcPts val="605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</a:rPr>
              <a:t>去除一些反例</a:t>
            </a:r>
            <a:endParaRPr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520700" indent="-286385">
              <a:spcBef>
                <a:spcPts val="1195"/>
              </a:spcBef>
              <a:buFont typeface="Arial"/>
              <a:buChar char="•"/>
              <a:tabLst>
                <a:tab pos="521334" algn="l"/>
              </a:tabLst>
            </a:pPr>
            <a:r>
              <a:rPr sz="2200" spc="-15" dirty="0">
                <a:latin typeface="FangSong"/>
                <a:cs typeface="FangSong"/>
              </a:rPr>
              <a:t>阈值移</a:t>
            </a:r>
            <a:r>
              <a:rPr sz="2200" spc="-25" dirty="0">
                <a:latin typeface="FangSong"/>
                <a:cs typeface="FangSong"/>
              </a:rPr>
              <a:t>动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(thresho</a:t>
            </a:r>
            <a:r>
              <a:rPr dirty="0">
                <a:latin typeface="Verdana"/>
                <a:cs typeface="Verdana"/>
              </a:rPr>
              <a:t>l</a:t>
            </a:r>
            <a:r>
              <a:rPr spc="-15" dirty="0">
                <a:latin typeface="Verdana"/>
                <a:cs typeface="Verdana"/>
              </a:rPr>
              <a:t>d</a:t>
            </a:r>
            <a:r>
              <a:rPr spc="-5" dirty="0">
                <a:latin typeface="Verdana"/>
                <a:cs typeface="Verdana"/>
              </a:rPr>
              <a:t>-</a:t>
            </a:r>
            <a:r>
              <a:rPr spc="-20" dirty="0">
                <a:latin typeface="Verdana"/>
                <a:cs typeface="Verdana"/>
              </a:rPr>
              <a:t>m</a:t>
            </a:r>
            <a:r>
              <a:rPr spc="-30" dirty="0">
                <a:latin typeface="Verdana"/>
                <a:cs typeface="Verdana"/>
              </a:rPr>
              <a:t>o</a:t>
            </a:r>
            <a:r>
              <a:rPr dirty="0">
                <a:latin typeface="Verdana"/>
                <a:cs typeface="Verdana"/>
              </a:rPr>
              <a:t>v</a:t>
            </a:r>
            <a:r>
              <a:rPr spc="10"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ng)</a:t>
            </a:r>
            <a:endParaRPr dirty="0">
              <a:latin typeface="Verdana"/>
              <a:cs typeface="Verdan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373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一、线性回归</a:t>
            </a:r>
          </a:p>
        </p:txBody>
      </p:sp>
    </p:spTree>
    <p:extLst>
      <p:ext uri="{BB962C8B-B14F-4D97-AF65-F5344CB8AC3E}">
        <p14:creationId xmlns:p14="http://schemas.microsoft.com/office/powerpoint/2010/main" val="1992731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上一章：模型如何选择？ 本章：最基础的模型</a:t>
            </a:r>
            <a:r>
              <a:rPr lang="en-US" altLang="zh-CN"/>
              <a:t>——</a:t>
            </a:r>
            <a:r>
              <a:rPr lang="zh-CN" altLang="en-US"/>
              <a:t>线性模型</a:t>
            </a:r>
            <a:endParaRPr lang="en-US" altLang="zh-CN"/>
          </a:p>
          <a:p>
            <a:r>
              <a:rPr lang="zh-CN" altLang="en-US"/>
              <a:t>线性回归</a:t>
            </a:r>
            <a:endParaRPr lang="en-US" altLang="zh-CN"/>
          </a:p>
          <a:p>
            <a:pPr lvl="1"/>
            <a:r>
              <a:rPr lang="zh-CN" altLang="en-US"/>
              <a:t>令均方误差最小化：最小二乘法</a:t>
            </a:r>
            <a:endParaRPr lang="en-US" altLang="zh-CN"/>
          </a:p>
          <a:p>
            <a:r>
              <a:rPr lang="zh-CN" altLang="en-US"/>
              <a:t>线性二分类</a:t>
            </a:r>
            <a:endParaRPr lang="en-US" altLang="zh-CN"/>
          </a:p>
          <a:p>
            <a:pPr lvl="1"/>
            <a:r>
              <a:rPr lang="zh-CN" altLang="en-US"/>
              <a:t>对数几率回归：基于广义线性回归做线性分类</a:t>
            </a:r>
            <a:endParaRPr lang="en-US" altLang="zh-CN"/>
          </a:p>
          <a:p>
            <a:pPr lvl="1"/>
            <a:r>
              <a:rPr lang="zh-CN" altLang="en-US"/>
              <a:t>线性判别分析：找直线，使得样例投影点近同远异</a:t>
            </a:r>
            <a:endParaRPr lang="en-US" altLang="zh-CN"/>
          </a:p>
          <a:p>
            <a:r>
              <a:rPr lang="zh-CN" altLang="en-US"/>
              <a:t>线性多分类</a:t>
            </a:r>
            <a:endParaRPr lang="en-US" altLang="zh-CN"/>
          </a:p>
          <a:p>
            <a:pPr lvl="1"/>
            <a:r>
              <a:rPr lang="en-US" altLang="zh-CN"/>
              <a:t>OvO</a:t>
            </a:r>
            <a:r>
              <a:rPr lang="zh-CN" altLang="en-US"/>
              <a:t>：</a:t>
            </a:r>
            <a:r>
              <a:rPr lang="en-US" altLang="zh-CN"/>
              <a:t>N(N-1)/2</a:t>
            </a:r>
            <a:r>
              <a:rPr lang="zh-CN" altLang="en-US"/>
              <a:t>个分类器</a:t>
            </a:r>
            <a:endParaRPr lang="en-US" altLang="zh-CN"/>
          </a:p>
          <a:p>
            <a:pPr lvl="1"/>
            <a:r>
              <a:rPr lang="en-US" altLang="zh-CN"/>
              <a:t>OvR</a:t>
            </a:r>
            <a:r>
              <a:rPr lang="zh-CN" altLang="en-US"/>
              <a:t>：</a:t>
            </a:r>
            <a:r>
              <a:rPr lang="en-US" altLang="zh-CN"/>
              <a:t>N</a:t>
            </a:r>
            <a:r>
              <a:rPr lang="zh-CN" altLang="en-US"/>
              <a:t>个分类器</a:t>
            </a:r>
            <a:endParaRPr lang="en-US" altLang="zh-CN"/>
          </a:p>
          <a:p>
            <a:pPr lvl="1"/>
            <a:r>
              <a:rPr lang="en-US" altLang="zh-CN"/>
              <a:t>MvM</a:t>
            </a:r>
            <a:r>
              <a:rPr lang="zh-CN" altLang="en-US"/>
              <a:t>：纠错输出码</a:t>
            </a:r>
            <a:endParaRPr lang="en-US" altLang="zh-CN"/>
          </a:p>
          <a:p>
            <a:r>
              <a:rPr lang="zh-CN" altLang="en-US"/>
              <a:t>类别不平衡问题</a:t>
            </a:r>
            <a:endParaRPr lang="en-US" altLang="zh-CN"/>
          </a:p>
          <a:p>
            <a:pPr lvl="1"/>
            <a:r>
              <a:rPr lang="zh-CN" altLang="en-US"/>
              <a:t>基本策略：再缩放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0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线性回归 </a:t>
            </a:r>
            <a:r>
              <a:rPr lang="en-US" altLang="zh-CN"/>
              <a:t>(</a:t>
            </a:r>
            <a:r>
              <a:rPr lang="en-US"/>
              <a:t>linear regression)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5101215" y="3182832"/>
            <a:ext cx="4733020" cy="1780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1205" y="4976140"/>
            <a:ext cx="4733290" cy="0"/>
          </a:xfrm>
          <a:custGeom>
            <a:avLst/>
            <a:gdLst/>
            <a:ahLst/>
            <a:cxnLst/>
            <a:rect l="l" t="t" r="r" b="b"/>
            <a:pathLst>
              <a:path w="4733290">
                <a:moveTo>
                  <a:pt x="0" y="0"/>
                </a:moveTo>
                <a:lnTo>
                  <a:pt x="4733020" y="0"/>
                </a:lnTo>
              </a:path>
            </a:pathLst>
          </a:custGeom>
          <a:ln w="263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9035" y="1273835"/>
            <a:ext cx="1961935" cy="303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9024" y="1590484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>
                <a:moveTo>
                  <a:pt x="0" y="0"/>
                </a:moveTo>
                <a:lnTo>
                  <a:pt x="1961935" y="0"/>
                </a:lnTo>
              </a:path>
            </a:pathLst>
          </a:custGeom>
          <a:ln w="26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4412" y="1272086"/>
            <a:ext cx="1297245" cy="301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4402" y="1585960"/>
            <a:ext cx="1297305" cy="0"/>
          </a:xfrm>
          <a:custGeom>
            <a:avLst/>
            <a:gdLst/>
            <a:ahLst/>
            <a:cxnLst/>
            <a:rect l="l" t="t" r="r" b="b"/>
            <a:pathLst>
              <a:path w="1297304">
                <a:moveTo>
                  <a:pt x="0" y="0"/>
                </a:moveTo>
                <a:lnTo>
                  <a:pt x="1297245" y="0"/>
                </a:lnTo>
              </a:path>
            </a:pathLst>
          </a:custGeom>
          <a:ln w="264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0353" y="5226476"/>
            <a:ext cx="3485030" cy="806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56257" y="2118497"/>
            <a:ext cx="6570345" cy="1561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3435"/>
            <a:r>
              <a:rPr sz="2000" spc="10" dirty="0">
                <a:solidFill>
                  <a:srgbClr val="00AF50"/>
                </a:solidFill>
                <a:latin typeface="FangSong"/>
                <a:cs typeface="FangSong"/>
              </a:rPr>
              <a:t>离散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属性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处理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：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若有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序</a:t>
            </a:r>
            <a:r>
              <a:rPr sz="2000" spc="5" dirty="0">
                <a:solidFill>
                  <a:srgbClr val="00AF50"/>
                </a:solidFill>
                <a:latin typeface="FangSong"/>
                <a:cs typeface="FangSong"/>
              </a:rPr>
              <a:t>”</a:t>
            </a:r>
            <a:r>
              <a:rPr sz="2000" spc="-5" dirty="0">
                <a:solidFill>
                  <a:srgbClr val="00AF50"/>
                </a:solidFill>
                <a:latin typeface="Verdana"/>
                <a:cs typeface="Verdana"/>
              </a:rPr>
              <a:t>(ord</a:t>
            </a:r>
            <a:r>
              <a:rPr sz="2000" spc="-10" dirty="0">
                <a:solidFill>
                  <a:srgbClr val="00AF5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00AF50"/>
                </a:solidFill>
                <a:latin typeface="Verdana"/>
                <a:cs typeface="Verdana"/>
              </a:rPr>
              <a:t>r</a:t>
            </a:r>
            <a:r>
              <a:rPr sz="2000" spc="-15" dirty="0">
                <a:solidFill>
                  <a:srgbClr val="00AF50"/>
                </a:solidFill>
                <a:latin typeface="Verdana"/>
                <a:cs typeface="Verdana"/>
              </a:rPr>
              <a:t>)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，则连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续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化；</a:t>
            </a:r>
            <a:endParaRPr sz="2000" dirty="0">
              <a:latin typeface="FangSong"/>
              <a:cs typeface="FangSong"/>
            </a:endParaRPr>
          </a:p>
          <a:p>
            <a:pPr marL="12700" indent="2846705"/>
            <a:r>
              <a:rPr sz="2000" spc="10" dirty="0">
                <a:solidFill>
                  <a:srgbClr val="00AF50"/>
                </a:solidFill>
                <a:latin typeface="FangSong"/>
                <a:cs typeface="FangSong"/>
              </a:rPr>
              <a:t>否则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，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转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化为</a:t>
            </a:r>
            <a:r>
              <a:rPr sz="2000" spc="-335" dirty="0">
                <a:solidFill>
                  <a:srgbClr val="00AF5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AF50"/>
                </a:solidFill>
                <a:latin typeface="Verdana"/>
                <a:cs typeface="Verdana"/>
              </a:rPr>
              <a:t>k</a:t>
            </a:r>
            <a:r>
              <a:rPr sz="2000" spc="-1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00AF50"/>
                </a:solidFill>
                <a:latin typeface="FangSong"/>
                <a:cs typeface="FangSong"/>
              </a:rPr>
              <a:t>维向量</a:t>
            </a:r>
            <a:endParaRPr sz="20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/>
            <a:r>
              <a:rPr sz="2200" spc="-20" dirty="0">
                <a:latin typeface="FangSong"/>
                <a:cs typeface="FangSong"/>
              </a:rPr>
              <a:t>令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均方</a:t>
            </a: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误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差</a:t>
            </a: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最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小化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有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6099" y="1250719"/>
            <a:ext cx="4438015" cy="307777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1040" algn="ctr"/>
            <a:r>
              <a:rPr sz="2000" dirty="0">
                <a:latin typeface="FangSong"/>
                <a:cs typeface="FangSong"/>
              </a:rPr>
              <a:t>使得</a:t>
            </a:r>
          </a:p>
        </p:txBody>
      </p:sp>
      <p:sp>
        <p:nvSpPr>
          <p:cNvPr id="12" name="object 12"/>
          <p:cNvSpPr/>
          <p:nvPr/>
        </p:nvSpPr>
        <p:spPr>
          <a:xfrm>
            <a:off x="2690352" y="6048165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030" y="0"/>
                </a:lnTo>
              </a:path>
            </a:pathLst>
          </a:custGeom>
          <a:ln w="313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65984" y="5407989"/>
            <a:ext cx="304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5" dirty="0">
                <a:latin typeface="FangSong"/>
                <a:cs typeface="FangSong"/>
              </a:rPr>
              <a:t>对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82639" y="5433037"/>
            <a:ext cx="3599561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进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行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最小二</a:t>
            </a:r>
            <a:r>
              <a:rPr sz="2200" b="1" spc="-20" dirty="0">
                <a:solidFill>
                  <a:srgbClr val="FF0000"/>
                </a:solidFill>
                <a:latin typeface="FangSong"/>
                <a:cs typeface="FangSong"/>
              </a:rPr>
              <a:t>乘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参数估计</a:t>
            </a:r>
            <a:r>
              <a:rPr lang="zh-CN" altLang="en-US" sz="2400" dirty="0"/>
              <a:t>（</a:t>
            </a:r>
            <a:r>
              <a:rPr lang="en-US" altLang="zh-CN" sz="2400" dirty="0"/>
              <a:t>least square method）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4926430" y="2936994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10" dirty="0">
                <a:solidFill>
                  <a:srgbClr val="FF0000"/>
                </a:solidFill>
                <a:latin typeface="FangSong"/>
                <a:cs typeface="FangSong"/>
              </a:rPr>
              <a:t>Cost</a:t>
            </a:r>
            <a:r>
              <a:rPr lang="zh-CN" altLang="en-US" b="1" spc="1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b="1" spc="10" dirty="0">
                <a:solidFill>
                  <a:srgbClr val="FF0000"/>
                </a:solidFill>
                <a:latin typeface="FangSong"/>
                <a:cs typeface="FangSong"/>
              </a:rPr>
              <a:t>function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59525" y="1199153"/>
            <a:ext cx="3565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学得一个线性模型以尽可能准确地预测实值输出标记。</a:t>
            </a:r>
            <a:endParaRPr lang="en-US" altLang="zh-CN" dirty="0"/>
          </a:p>
        </p:txBody>
      </p:sp>
      <p:sp>
        <p:nvSpPr>
          <p:cNvPr id="21" name="矩形 20"/>
          <p:cNvSpPr/>
          <p:nvPr/>
        </p:nvSpPr>
        <p:spPr>
          <a:xfrm>
            <a:off x="2971800" y="1143000"/>
            <a:ext cx="304800" cy="5334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820305" y="1137906"/>
            <a:ext cx="304800" cy="5334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25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线性回归 </a:t>
            </a:r>
            <a:r>
              <a:rPr lang="en-US" altLang="zh-CN"/>
              <a:t>- </a:t>
            </a:r>
            <a:r>
              <a:rPr lang="zh-CN" altLang="en-US"/>
              <a:t>最小二乘法</a:t>
            </a:r>
          </a:p>
        </p:txBody>
      </p:sp>
      <p:sp>
        <p:nvSpPr>
          <p:cNvPr id="18" name="object 11"/>
          <p:cNvSpPr txBox="1"/>
          <p:nvPr/>
        </p:nvSpPr>
        <p:spPr>
          <a:xfrm>
            <a:off x="1828801" y="1219200"/>
            <a:ext cx="784860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358265" algn="l"/>
                <a:tab pos="2096135" algn="l"/>
              </a:tabLst>
            </a:pPr>
            <a:r>
              <a:rPr lang="zh-CN" altLang="en-US" sz="2400" spc="-5" dirty="0">
                <a:latin typeface="FangSong"/>
                <a:cs typeface="FangSong"/>
              </a:rPr>
              <a:t>线性回归中，</a:t>
            </a:r>
            <a:r>
              <a:rPr lang="zh-CN" altLang="en-US" sz="2400" spc="-5" dirty="0">
                <a:solidFill>
                  <a:srgbClr val="0000FF"/>
                </a:solidFill>
                <a:latin typeface="FangSong"/>
                <a:cs typeface="FangSong"/>
              </a:rPr>
              <a:t>最小二乘法</a:t>
            </a:r>
            <a:r>
              <a:rPr lang="zh-CN" altLang="en-US" sz="2400" spc="-5" dirty="0">
                <a:latin typeface="FangSong"/>
                <a:cs typeface="FangSong"/>
              </a:rPr>
              <a:t>就是试图找到一条直线，使所有样本到直线上的欧式距离（</a:t>
            </a:r>
            <a:r>
              <a:rPr lang="en-US" altLang="zh-CN" sz="2400" spc="-5" dirty="0">
                <a:latin typeface="FangSong"/>
                <a:cs typeface="FangSong"/>
              </a:rPr>
              <a:t>vertical</a:t>
            </a:r>
            <a:r>
              <a:rPr lang="zh-CN" altLang="en-US" sz="2400" spc="-5" dirty="0">
                <a:latin typeface="FangSong"/>
                <a:cs typeface="FangSong"/>
              </a:rPr>
              <a:t>，</a:t>
            </a:r>
            <a:r>
              <a:rPr lang="en-US" altLang="zh-CN" sz="2400" spc="-5" dirty="0">
                <a:latin typeface="FangSong"/>
                <a:cs typeface="FangSong"/>
              </a:rPr>
              <a:t>y</a:t>
            </a:r>
            <a:r>
              <a:rPr lang="zh-CN" altLang="en-US" sz="2400" spc="-5" dirty="0">
                <a:latin typeface="FangSong"/>
                <a:cs typeface="FangSong"/>
              </a:rPr>
              <a:t>方向）之和最小：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4010585" y="2159134"/>
            <a:ext cx="3485030" cy="80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38" y="3167030"/>
            <a:ext cx="7162800" cy="31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线性回归 </a:t>
            </a:r>
            <a:r>
              <a:rPr lang="en-US" altLang="zh-CN"/>
              <a:t>- </a:t>
            </a:r>
            <a:r>
              <a:rPr lang="zh-CN" altLang="en-US"/>
              <a:t>最小二乘法</a:t>
            </a:r>
          </a:p>
        </p:txBody>
      </p:sp>
      <p:sp>
        <p:nvSpPr>
          <p:cNvPr id="3" name="object 3"/>
          <p:cNvSpPr/>
          <p:nvPr/>
        </p:nvSpPr>
        <p:spPr>
          <a:xfrm>
            <a:off x="3584617" y="2588417"/>
            <a:ext cx="3860723" cy="702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6878" y="3403946"/>
            <a:ext cx="3415809" cy="64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56360" y="2190963"/>
            <a:ext cx="194908" cy="1392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3797" y="1528858"/>
            <a:ext cx="194945" cy="77470"/>
          </a:xfrm>
          <a:custGeom>
            <a:avLst/>
            <a:gdLst/>
            <a:ahLst/>
            <a:cxnLst/>
            <a:rect l="l" t="t" r="r" b="b"/>
            <a:pathLst>
              <a:path w="194944" h="77469">
                <a:moveTo>
                  <a:pt x="0" y="77036"/>
                </a:moveTo>
                <a:lnTo>
                  <a:pt x="194913" y="77036"/>
                </a:lnTo>
                <a:lnTo>
                  <a:pt x="194913" y="0"/>
                </a:lnTo>
                <a:lnTo>
                  <a:pt x="0" y="0"/>
                </a:lnTo>
                <a:lnTo>
                  <a:pt x="0" y="77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1512" y="2159516"/>
            <a:ext cx="105553" cy="211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44289" y="1526145"/>
            <a:ext cx="106045" cy="75565"/>
          </a:xfrm>
          <a:custGeom>
            <a:avLst/>
            <a:gdLst/>
            <a:ahLst/>
            <a:cxnLst/>
            <a:rect l="l" t="t" r="r" b="b"/>
            <a:pathLst>
              <a:path w="106044" h="75565">
                <a:moveTo>
                  <a:pt x="0" y="75223"/>
                </a:moveTo>
                <a:lnTo>
                  <a:pt x="105558" y="75223"/>
                </a:lnTo>
                <a:lnTo>
                  <a:pt x="105558" y="0"/>
                </a:lnTo>
                <a:lnTo>
                  <a:pt x="0" y="0"/>
                </a:lnTo>
                <a:lnTo>
                  <a:pt x="0" y="75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69838" y="2057394"/>
            <a:ext cx="517509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358265" algn="l"/>
                <a:tab pos="2096135" algn="l"/>
              </a:tabLst>
            </a:pPr>
            <a:r>
              <a:rPr sz="2400" spc="-5" dirty="0">
                <a:latin typeface="FangSong"/>
                <a:cs typeface="FangSong"/>
              </a:rPr>
              <a:t>分别</a:t>
            </a:r>
            <a:r>
              <a:rPr sz="2400" dirty="0">
                <a:latin typeface="FangSong"/>
                <a:cs typeface="FangSong"/>
              </a:rPr>
              <a:t>对	和	</a:t>
            </a:r>
            <a:r>
              <a:rPr sz="2400" spc="-5" dirty="0">
                <a:latin typeface="FangSong"/>
                <a:cs typeface="FangSong"/>
              </a:rPr>
              <a:t>求导</a:t>
            </a:r>
            <a:r>
              <a:rPr lang="zh-CN" altLang="en-US" sz="2400" spc="-5" dirty="0">
                <a:latin typeface="FangSong"/>
                <a:cs typeface="FangSong"/>
              </a:rPr>
              <a:t>（</a:t>
            </a:r>
            <a:r>
              <a:rPr lang="zh-CN" altLang="en-US" sz="2400" spc="-5" dirty="0">
                <a:solidFill>
                  <a:srgbClr val="0000FF"/>
                </a:solidFill>
                <a:latin typeface="FangSong"/>
                <a:cs typeface="FangSong"/>
              </a:rPr>
              <a:t>凸函数</a:t>
            </a:r>
            <a:r>
              <a:rPr lang="zh-CN" altLang="en-US" sz="2400" spc="-5" dirty="0">
                <a:latin typeface="FangSong"/>
                <a:cs typeface="FangSong"/>
              </a:rPr>
              <a:t>）</a:t>
            </a:r>
            <a:r>
              <a:rPr sz="2400" spc="-5" dirty="0">
                <a:latin typeface="FangSong"/>
                <a:cs typeface="FangSong"/>
              </a:rPr>
              <a:t>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8552" y="4106878"/>
            <a:ext cx="51638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令导数为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400" spc="-15" dirty="0">
                <a:latin typeface="Verdana"/>
                <a:cs typeface="Verdana"/>
              </a:rPr>
              <a:t>0,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得到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闭式</a:t>
            </a:r>
            <a:r>
              <a:rPr spc="-5" dirty="0">
                <a:solidFill>
                  <a:srgbClr val="C00000"/>
                </a:solidFill>
                <a:latin typeface="Verdana"/>
                <a:cs typeface="Verdana"/>
              </a:rPr>
              <a:t>(c</a:t>
            </a:r>
            <a:r>
              <a:rPr dirty="0">
                <a:solidFill>
                  <a:srgbClr val="C00000"/>
                </a:solidFill>
                <a:latin typeface="Verdana"/>
                <a:cs typeface="Verdana"/>
              </a:rPr>
              <a:t>l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os</a:t>
            </a:r>
            <a:r>
              <a:rPr spc="-25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pc="-5" dirty="0">
                <a:solidFill>
                  <a:srgbClr val="C00000"/>
                </a:solidFill>
                <a:latin typeface="Verdana"/>
                <a:cs typeface="Verdana"/>
              </a:rPr>
              <a:t>d-</a:t>
            </a:r>
            <a:r>
              <a:rPr spc="-15" dirty="0">
                <a:solidFill>
                  <a:srgbClr val="C00000"/>
                </a:solidFill>
                <a:latin typeface="Verdana"/>
                <a:cs typeface="Verdana"/>
              </a:rPr>
              <a:t>form)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解</a:t>
            </a:r>
            <a:r>
              <a:rPr sz="24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13" name="object 13"/>
          <p:cNvSpPr/>
          <p:nvPr/>
        </p:nvSpPr>
        <p:spPr>
          <a:xfrm>
            <a:off x="1836711" y="4666556"/>
            <a:ext cx="3224007" cy="14961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04526" y="6181333"/>
            <a:ext cx="3224530" cy="0"/>
          </a:xfrm>
          <a:custGeom>
            <a:avLst/>
            <a:gdLst/>
            <a:ahLst/>
            <a:cxnLst/>
            <a:rect l="l" t="t" r="r" b="b"/>
            <a:pathLst>
              <a:path w="3224529">
                <a:moveTo>
                  <a:pt x="0" y="0"/>
                </a:moveTo>
                <a:lnTo>
                  <a:pt x="3224007" y="0"/>
                </a:lnTo>
              </a:path>
            </a:pathLst>
          </a:custGeom>
          <a:ln w="189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02372" y="5102126"/>
            <a:ext cx="2500894" cy="6249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461828" y="5078073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62120" imgH="341640" progId="Equation.Ribbit">
                  <p:embed/>
                </p:oleObj>
              </mc:Choice>
              <mc:Fallback>
                <p:oleObj name="Formula" r:id="rId10" imgW="762120" imgH="341640" progId="Equation.Ribbit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828" y="5078073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9"/>
          <p:cNvSpPr/>
          <p:nvPr/>
        </p:nvSpPr>
        <p:spPr>
          <a:xfrm>
            <a:off x="2238552" y="981182"/>
            <a:ext cx="3705048" cy="857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文本框 3"/>
          <p:cNvSpPr txBox="1"/>
          <p:nvPr/>
        </p:nvSpPr>
        <p:spPr>
          <a:xfrm>
            <a:off x="8652819" y="5727123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Done!</a:t>
            </a:r>
            <a:endParaRPr lang="zh-CN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4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多元</a:t>
            </a:r>
            <a:r>
              <a:rPr lang="en-US" altLang="zh-CN"/>
              <a:t>(</a:t>
            </a:r>
            <a:r>
              <a:rPr lang="en-US"/>
              <a:t>multi-variate)</a:t>
            </a:r>
            <a:r>
              <a:rPr lang="zh-CN" altLang="en-US"/>
              <a:t>线性回归</a:t>
            </a:r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3192983" y="1443788"/>
            <a:ext cx="2314922" cy="320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2428" y="1454904"/>
            <a:ext cx="1341187" cy="303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71080" y="1406525"/>
            <a:ext cx="5073650" cy="369332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0" algn="ctr"/>
            <a:r>
              <a:rPr sz="2400" dirty="0">
                <a:latin typeface="FangSong"/>
                <a:cs typeface="FangSong"/>
              </a:rPr>
              <a:t>使得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26770" y="2270244"/>
            <a:ext cx="2752191" cy="303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6760" y="2586893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>
                <a:moveTo>
                  <a:pt x="0" y="0"/>
                </a:moveTo>
                <a:lnTo>
                  <a:pt x="2752191" y="0"/>
                </a:lnTo>
              </a:path>
            </a:pathLst>
          </a:custGeom>
          <a:ln w="26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51910" y="2290065"/>
            <a:ext cx="807732" cy="2704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7756" y="3145488"/>
            <a:ext cx="33305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86435" algn="l"/>
                <a:tab pos="1358265" algn="l"/>
              </a:tabLst>
            </a:pPr>
            <a:r>
              <a:rPr sz="2200" spc="-25" dirty="0">
                <a:latin typeface="FangSong"/>
                <a:cs typeface="FangSong"/>
              </a:rPr>
              <a:t>把	和	</a:t>
            </a:r>
            <a:r>
              <a:rPr sz="2200" spc="-20" dirty="0">
                <a:latin typeface="FangSong"/>
                <a:cs typeface="FangSong"/>
              </a:rPr>
              <a:t>吸收入向量</a:t>
            </a:r>
            <a:r>
              <a:rPr sz="2200" spc="-25" dirty="0">
                <a:latin typeface="FangSong"/>
                <a:cs typeface="FangSong"/>
              </a:rPr>
              <a:t>形式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496" y="3145488"/>
            <a:ext cx="19843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latin typeface="FangSong"/>
                <a:cs typeface="FangSong"/>
              </a:rPr>
              <a:t>，数据集表</a:t>
            </a:r>
            <a:r>
              <a:rPr sz="2200" spc="-25" dirty="0">
                <a:latin typeface="FangSong"/>
                <a:cs typeface="FangSong"/>
              </a:rPr>
              <a:t>示为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38522" y="3245321"/>
            <a:ext cx="237103" cy="13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516" y="3383956"/>
            <a:ext cx="237490" cy="75565"/>
          </a:xfrm>
          <a:custGeom>
            <a:avLst/>
            <a:gdLst/>
            <a:ahLst/>
            <a:cxnLst/>
            <a:rect l="l" t="t" r="r" b="b"/>
            <a:pathLst>
              <a:path w="237490" h="75564">
                <a:moveTo>
                  <a:pt x="0" y="75323"/>
                </a:moveTo>
                <a:lnTo>
                  <a:pt x="237093" y="75323"/>
                </a:lnTo>
                <a:lnTo>
                  <a:pt x="237093" y="0"/>
                </a:lnTo>
                <a:lnTo>
                  <a:pt x="0" y="0"/>
                </a:lnTo>
                <a:lnTo>
                  <a:pt x="0" y="753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9486" y="3188845"/>
            <a:ext cx="106742" cy="209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9476" y="3398341"/>
            <a:ext cx="107314" cy="74930"/>
          </a:xfrm>
          <a:custGeom>
            <a:avLst/>
            <a:gdLst/>
            <a:ahLst/>
            <a:cxnLst/>
            <a:rect l="l" t="t" r="r" b="b"/>
            <a:pathLst>
              <a:path w="107314" h="74929">
                <a:moveTo>
                  <a:pt x="0" y="74486"/>
                </a:moveTo>
                <a:lnTo>
                  <a:pt x="106746" y="74486"/>
                </a:lnTo>
                <a:lnTo>
                  <a:pt x="106746" y="0"/>
                </a:lnTo>
                <a:lnTo>
                  <a:pt x="0" y="0"/>
                </a:lnTo>
                <a:lnTo>
                  <a:pt x="0" y="74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89355" y="3181371"/>
            <a:ext cx="1383079" cy="3012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89345" y="3495245"/>
            <a:ext cx="1383665" cy="0"/>
          </a:xfrm>
          <a:custGeom>
            <a:avLst/>
            <a:gdLst/>
            <a:ahLst/>
            <a:cxnLst/>
            <a:rect l="l" t="t" r="r" b="b"/>
            <a:pathLst>
              <a:path w="1383664">
                <a:moveTo>
                  <a:pt x="0" y="0"/>
                </a:moveTo>
                <a:lnTo>
                  <a:pt x="1383079" y="0"/>
                </a:lnTo>
              </a:path>
            </a:pathLst>
          </a:custGeom>
          <a:ln w="264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15379" y="3894573"/>
            <a:ext cx="5784417" cy="1979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15368" y="5880179"/>
            <a:ext cx="5784850" cy="0"/>
          </a:xfrm>
          <a:custGeom>
            <a:avLst/>
            <a:gdLst/>
            <a:ahLst/>
            <a:cxnLst/>
            <a:rect l="l" t="t" r="r" b="b"/>
            <a:pathLst>
              <a:path w="5784850">
                <a:moveTo>
                  <a:pt x="0" y="0"/>
                </a:moveTo>
                <a:lnTo>
                  <a:pt x="5784417" y="0"/>
                </a:lnTo>
              </a:path>
            </a:pathLst>
          </a:custGeom>
          <a:ln w="135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4135" y="4729980"/>
            <a:ext cx="2434069" cy="3039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24124" y="5046629"/>
            <a:ext cx="2434590" cy="0"/>
          </a:xfrm>
          <a:custGeom>
            <a:avLst/>
            <a:gdLst/>
            <a:ahLst/>
            <a:cxnLst/>
            <a:rect l="l" t="t" r="r" b="b"/>
            <a:pathLst>
              <a:path w="2434590">
                <a:moveTo>
                  <a:pt x="0" y="0"/>
                </a:moveTo>
                <a:lnTo>
                  <a:pt x="2434069" y="0"/>
                </a:lnTo>
              </a:path>
            </a:pathLst>
          </a:custGeom>
          <a:ln w="26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B4270BA-DAA3-1046-99CD-8B71AD8B4652}"/>
              </a:ext>
            </a:extLst>
          </p:cNvPr>
          <p:cNvCxnSpPr>
            <a:cxnSpLocks/>
          </p:cNvCxnSpPr>
          <p:nvPr/>
        </p:nvCxnSpPr>
        <p:spPr>
          <a:xfrm flipV="1">
            <a:off x="5689344" y="3495246"/>
            <a:ext cx="1244856" cy="61955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526760" y="2743200"/>
            <a:ext cx="27978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93615" y="5181600"/>
            <a:ext cx="27978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22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9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1|17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8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3|10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5|5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5|2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7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12.4|26.8|34.4|19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1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7|74.8|15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9.5|6.6|32|1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TIMING" val="|27.6|247.2|34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机器学习v2.1rgb">
  <a:themeElements>
    <a:clrScheme name="d2079d0f44cf4ff1a863224989008aad">
      <a:dk1>
        <a:srgbClr val="1E3E4B"/>
      </a:dk1>
      <a:lt1>
        <a:srgbClr val="FFFFFF"/>
      </a:lt1>
      <a:dk2>
        <a:srgbClr val="5A5A5A"/>
      </a:dk2>
      <a:lt2>
        <a:srgbClr val="FFFFFF"/>
      </a:lt2>
      <a:accent1>
        <a:srgbClr val="1E3E4B"/>
      </a:accent1>
      <a:accent2>
        <a:srgbClr val="96CE2D"/>
      </a:accent2>
      <a:accent3>
        <a:srgbClr val="ED5901"/>
      </a:accent3>
      <a:accent4>
        <a:srgbClr val="FED50B"/>
      </a:accent4>
      <a:accent5>
        <a:srgbClr val="1E3E4B"/>
      </a:accent5>
      <a:accent6>
        <a:srgbClr val="96CE2D"/>
      </a:accent6>
      <a:hlink>
        <a:srgbClr val="FFFFFF"/>
      </a:hlink>
      <a:folHlink>
        <a:srgbClr val="FFFF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33522</TotalTime>
  <Words>2009</Words>
  <Application>Microsoft Office PowerPoint</Application>
  <PresentationFormat>宽屏</PresentationFormat>
  <Paragraphs>318</Paragraphs>
  <Slides>50</Slides>
  <Notes>44</Notes>
  <HiddenSlides>8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0" baseType="lpstr">
      <vt:lpstr>Hannotate SC</vt:lpstr>
      <vt:lpstr>Helvetica Neue</vt:lpstr>
      <vt:lpstr>等线</vt:lpstr>
      <vt:lpstr>等线</vt:lpstr>
      <vt:lpstr>FangSong</vt:lpstr>
      <vt:lpstr>KaiTi_GB2312</vt:lpstr>
      <vt:lpstr>微软雅黑</vt:lpstr>
      <vt:lpstr>微软雅黑</vt:lpstr>
      <vt:lpstr>微软雅黑 Light</vt:lpstr>
      <vt:lpstr>Arial</vt:lpstr>
      <vt:lpstr>Arial Rounded MT Bold</vt:lpstr>
      <vt:lpstr>Cambria Math</vt:lpstr>
      <vt:lpstr>Haettenschweiler</vt:lpstr>
      <vt:lpstr>Impact</vt:lpstr>
      <vt:lpstr>Palatino Linotype</vt:lpstr>
      <vt:lpstr>Times New Roman</vt:lpstr>
      <vt:lpstr>Verdana</vt:lpstr>
      <vt:lpstr>Wingdings</vt:lpstr>
      <vt:lpstr>机器学习v2.1rgb</vt:lpstr>
      <vt:lpstr>Formula</vt:lpstr>
      <vt:lpstr>PowerPoint 演示文稿</vt:lpstr>
      <vt:lpstr>线性模型</vt:lpstr>
      <vt:lpstr>线性模型优点</vt:lpstr>
      <vt:lpstr>本章内容</vt:lpstr>
      <vt:lpstr>一、线性回归</vt:lpstr>
      <vt:lpstr>线性回归 (linear regression)</vt:lpstr>
      <vt:lpstr>线性回归 - 最小二乘法</vt:lpstr>
      <vt:lpstr>线性回归 - 最小二乘法</vt:lpstr>
      <vt:lpstr>多元(multi-variate)线性回归</vt:lpstr>
      <vt:lpstr>多元线性回归</vt:lpstr>
      <vt:lpstr>线性回归 - 梯度下降</vt:lpstr>
      <vt:lpstr>线性回归 - 梯度下降</vt:lpstr>
      <vt:lpstr>线性回归 - 梯度下降</vt:lpstr>
      <vt:lpstr>PowerPoint 演示文稿</vt:lpstr>
      <vt:lpstr>PowerPoint 演示文稿</vt:lpstr>
      <vt:lpstr>其它优化方法</vt:lpstr>
      <vt:lpstr>优化方法示意图</vt:lpstr>
      <vt:lpstr>Momentum, Nesterov</vt:lpstr>
      <vt:lpstr>相关论文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线性回归 – 随机梯度下降(SGD)</vt:lpstr>
      <vt:lpstr>PowerPoint 演示文稿</vt:lpstr>
      <vt:lpstr>PowerPoint 演示文稿</vt:lpstr>
      <vt:lpstr>PowerPoint 演示文稿</vt:lpstr>
      <vt:lpstr>线性回归-梯度下降与最小二乘</vt:lpstr>
      <vt:lpstr>线性模型的变化</vt:lpstr>
      <vt:lpstr>广义(generalized)线性模型</vt:lpstr>
      <vt:lpstr>二、线性二分类</vt:lpstr>
      <vt:lpstr>二分类任务</vt:lpstr>
      <vt:lpstr>对率回归(logistic regression)</vt:lpstr>
      <vt:lpstr>求解思路</vt:lpstr>
      <vt:lpstr>求解思路</vt:lpstr>
      <vt:lpstr>线性模型做“分类”</vt:lpstr>
      <vt:lpstr>线性判别分析 (Linear Discriminant Analysis)</vt:lpstr>
      <vt:lpstr>线性判别分析 (Linear Discriminant Analysis)</vt:lpstr>
      <vt:lpstr>LDA的目标</vt:lpstr>
      <vt:lpstr>LDA的目标</vt:lpstr>
      <vt:lpstr>求解思路</vt:lpstr>
      <vt:lpstr>推广到多类</vt:lpstr>
      <vt:lpstr>推广到多类</vt:lpstr>
      <vt:lpstr>三、线性多分类</vt:lpstr>
      <vt:lpstr>“一对一(OvO)” VS “一对其余(OvR)”</vt:lpstr>
      <vt:lpstr>“多对多”：纠错输出码 (ECOC)</vt:lpstr>
      <vt:lpstr>纠错输出码</vt:lpstr>
      <vt:lpstr>类别不平衡 (class-imbalance)问题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吴 锦明</cp:lastModifiedBy>
  <cp:revision>406</cp:revision>
  <dcterms:created xsi:type="dcterms:W3CDTF">2016-12-14T22:02:49Z</dcterms:created>
  <dcterms:modified xsi:type="dcterms:W3CDTF">2024-12-07T03:53:33Z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LastSaved">
    <vt:filetime>2016-12-14T00:00:00Z</vt:filetime>
  </property>
</Properties>
</file>